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56" r:id="rId2"/>
    <p:sldId id="257" r:id="rId3"/>
    <p:sldId id="259" r:id="rId4"/>
    <p:sldId id="260" r:id="rId5"/>
    <p:sldId id="261" r:id="rId6"/>
    <p:sldId id="274" r:id="rId7"/>
    <p:sldId id="262" r:id="rId8"/>
    <p:sldId id="271" r:id="rId9"/>
    <p:sldId id="272" r:id="rId10"/>
    <p:sldId id="270" r:id="rId11"/>
    <p:sldId id="273" r:id="rId12"/>
    <p:sldId id="276" r:id="rId13"/>
    <p:sldId id="267" r:id="rId14"/>
    <p:sldId id="264"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care-wi.org/providers/form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care-wi.org/providers/authorization.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orwardhealth.wi.gov/WIPortal/Subsystem/KW/Display.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ms.gov/files/document/medicare-mental-health.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re.gov/coverage/mental-health-care-inpatient" TargetMode="External"/><Relationship Id="rId2" Type="http://schemas.openxmlformats.org/officeDocument/2006/relationships/hyperlink" Target="https://www.medicare.gov/coverage/mental-health-care-outpatient" TargetMode="External"/><Relationship Id="rId1" Type="http://schemas.openxmlformats.org/officeDocument/2006/relationships/slideLayout" Target="../slideLayouts/slideLayout2.xml"/><Relationship Id="rId4" Type="http://schemas.openxmlformats.org/officeDocument/2006/relationships/hyperlink" Target="https://www.cms.gov/Outreach-and-Education/Medicare-Learning-Network-MLN/MLNMattersArticles/Downloads/SE1604.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dirty="0"/>
              <a:t> </a:t>
            </a:r>
            <a:r>
              <a:rPr lang="en-US" i="1" dirty="0"/>
              <a:t>i</a:t>
            </a:r>
            <a:r>
              <a:rPr lang="en-US" dirty="0"/>
              <a:t>Care Guide for Mental/</a:t>
            </a:r>
            <a:r>
              <a:rPr lang="en-US" dirty="0" err="1"/>
              <a:t>Behavoral</a:t>
            </a:r>
            <a:r>
              <a:rPr lang="en-US" dirty="0"/>
              <a:t> Health and Substance Abuse</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January 2024</a:t>
            </a:r>
          </a:p>
        </p:txBody>
      </p:sp>
      <p:sp>
        <p:nvSpPr>
          <p:cNvPr id="7" name="TextBox 6">
            <a:extLst>
              <a:ext uri="{FF2B5EF4-FFF2-40B4-BE49-F238E27FC236}">
                <a16:creationId xmlns:a16="http://schemas.microsoft.com/office/drawing/2014/main" id="{EC2367B4-B74C-F7F5-61D1-1F323FE743D9}"/>
              </a:ext>
            </a:extLst>
          </p:cNvPr>
          <p:cNvSpPr txBox="1"/>
          <p:nvPr/>
        </p:nvSpPr>
        <p:spPr>
          <a:xfrm>
            <a:off x="3722914" y="2678667"/>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B60D-AF73-4B4A-9CB5-BF926884A8D1}"/>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D87909B8-9205-4D1E-9C3A-FF5C93F2BD6A}"/>
              </a:ext>
            </a:extLst>
          </p:cNvPr>
          <p:cNvSpPr>
            <a:spLocks noGrp="1"/>
          </p:cNvSpPr>
          <p:nvPr>
            <p:ph idx="1"/>
          </p:nvPr>
        </p:nvSpPr>
        <p:spPr/>
        <p:txBody>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8266E63-AA6F-42E9-B797-F6F9ED3EF931}"/>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202855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Submission	</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12747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5D0A-9A90-401C-94A5-805592886A78}"/>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E8F7C40D-1CA9-4766-A03E-163AD20E0D7A}"/>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a:t>
            </a:r>
            <a:r>
              <a:rPr lang="en-US" sz="1800" b="0" i="0">
                <a:solidFill>
                  <a:srgbClr val="333333"/>
                </a:solidFill>
                <a:effectLst/>
                <a:latin typeface="Open Sans" panose="020B0606030504020204" pitchFamily="34" charset="0"/>
              </a:rPr>
              <a:t>hours.</a:t>
            </a:r>
            <a:endParaRPr lang="en-US" b="0" i="0" dirty="0">
              <a:solidFill>
                <a:srgbClr val="333333"/>
              </a:solidFill>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F8219349-9D43-47D4-B96A-67E84F35FA23}"/>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20495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sz="2400" b="1" dirty="0"/>
              <a:t>GENERAL CONTACT/INDIVIDUAL DEPARTMENT PHONE AND FAX NUMBERS</a:t>
            </a:r>
            <a:endParaRPr lang="en-US" sz="2400" dirty="0"/>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62500" lnSpcReduction="20000"/>
          </a:bodyPr>
          <a:lstStyle/>
          <a:p>
            <a:pPr marL="109728" indent="0">
              <a:buNone/>
            </a:pPr>
            <a:r>
              <a:rPr lang="en-US" b="1" dirty="0"/>
              <a:t>MAIN NUMBER </a:t>
            </a:r>
            <a:endParaRPr lang="en-US" dirty="0"/>
          </a:p>
          <a:p>
            <a:pPr marL="109728" indent="0">
              <a:buNone/>
            </a:pPr>
            <a:r>
              <a:rPr lang="en-US" b="1" dirty="0"/>
              <a:t>414-223-4847 or 800-777-4376 </a:t>
            </a:r>
          </a:p>
          <a:p>
            <a:pPr marL="109728" indent="0">
              <a:buNone/>
            </a:pPr>
            <a:endParaRPr lang="en-US" dirty="0"/>
          </a:p>
          <a:p>
            <a:pPr marL="109728" indent="0">
              <a:buNone/>
            </a:pPr>
            <a:r>
              <a:rPr lang="en-US" b="1" dirty="0"/>
              <a:t>Claims/Appeals/Reconsiderations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r>
              <a:rPr lang="en-US" dirty="0"/>
              <a:t>Email: </a:t>
            </a:r>
            <a:r>
              <a:rPr lang="en-US" u="sng" dirty="0">
                <a:solidFill>
                  <a:srgbClr val="0070C0"/>
                </a:solidFill>
              </a:rPr>
              <a:t>Department-</a:t>
            </a:r>
            <a:r>
              <a:rPr lang="en-US" u="sng" dirty="0">
                <a:solidFill>
                  <a:srgbClr val="0070C0"/>
                </a:solidFill>
                <a:hlinkClick r:id="rId2">
                  <a:extLst>
                    <a:ext uri="{A12FA001-AC4F-418D-AE19-62706E023703}">
                      <ahyp:hlinkClr xmlns:ahyp="http://schemas.microsoft.com/office/drawing/2018/hyperlinkcolor" val="tx"/>
                    </a:ext>
                  </a:extLst>
                </a:hlinkClick>
              </a:rPr>
              <a:t>providerservices@icarehealthplan.org</a:t>
            </a:r>
            <a:r>
              <a:rPr lang="en-US" u="sng" dirty="0">
                <a:solidFill>
                  <a:srgbClr val="0070C0"/>
                </a:solidFill>
              </a:rPr>
              <a:t> </a:t>
            </a:r>
          </a:p>
          <a:p>
            <a:pPr marL="109728" indent="0">
              <a:buNone/>
            </a:pPr>
            <a:endParaRPr lang="en-US" dirty="0"/>
          </a:p>
          <a:p>
            <a:pPr marL="109728" indent="0">
              <a:buNone/>
            </a:pPr>
            <a:r>
              <a:rPr lang="en-US" b="1" dirty="0"/>
              <a:t>Eligibility and Provider Services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endParaRPr lang="en-US" dirty="0"/>
          </a:p>
          <a:p>
            <a:pPr marL="109728" indent="0">
              <a:buNone/>
            </a:pPr>
            <a:r>
              <a:rPr lang="en-US" b="1" dirty="0"/>
              <a:t>Prior Authorization </a:t>
            </a:r>
          </a:p>
          <a:p>
            <a:pPr marL="0" indent="0">
              <a:buNone/>
            </a:pPr>
            <a:r>
              <a:rPr lang="en-US" dirty="0"/>
              <a:t>  Local: 414-299-5539</a:t>
            </a:r>
          </a:p>
          <a:p>
            <a:pPr marL="0" indent="0">
              <a:buNone/>
            </a:pPr>
            <a:r>
              <a:rPr lang="en-US" dirty="0"/>
              <a:t>  Out of Area: 855-839-1032</a:t>
            </a:r>
          </a:p>
          <a:p>
            <a:pPr marL="109728" indent="0">
              <a:buNone/>
            </a:pPr>
            <a:r>
              <a:rPr lang="en-US" dirty="0"/>
              <a:t>Fax: 414-231-1026 </a:t>
            </a:r>
          </a:p>
          <a:p>
            <a:pPr marL="109728" indent="0">
              <a:buNone/>
            </a:pPr>
            <a:endParaRPr lang="en-US" dirty="0"/>
          </a:p>
          <a:p>
            <a:pPr marL="109728" indent="0">
              <a:buNone/>
            </a:pPr>
            <a:r>
              <a:rPr lang="en-US" b="1" dirty="0"/>
              <a:t>Provider Contracting </a:t>
            </a:r>
          </a:p>
          <a:p>
            <a:pPr marL="109728" indent="0">
              <a:buNone/>
            </a:pPr>
            <a:r>
              <a:rPr lang="en-US" dirty="0"/>
              <a:t>414-225-4741 </a:t>
            </a:r>
          </a:p>
          <a:p>
            <a:pPr marL="109728" indent="0">
              <a:buNone/>
            </a:pPr>
            <a:r>
              <a:rPr lang="en-US" dirty="0"/>
              <a:t>Fax: 414-272-5618 </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131853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sz="4000" dirty="0"/>
              <a:t>MH/BH and AODA Authorization</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normAutofit fontScale="92500" lnSpcReduction="20000"/>
          </a:bodyPr>
          <a:lstStyle/>
          <a:p>
            <a:pPr marL="109728" indent="0">
              <a:buNone/>
            </a:pPr>
            <a:r>
              <a:rPr lang="en-US" sz="2400" dirty="0"/>
              <a:t>MH/BH and AODA services which require prior notification or authorization include: </a:t>
            </a:r>
          </a:p>
          <a:p>
            <a:pPr marL="109728" indent="0">
              <a:buNone/>
            </a:pPr>
            <a:r>
              <a:rPr lang="en-US" dirty="0"/>
              <a:t>• Inpatient hospitalization </a:t>
            </a:r>
          </a:p>
          <a:p>
            <a:pPr marL="109728" indent="0">
              <a:buNone/>
            </a:pPr>
            <a:r>
              <a:rPr lang="en-US" dirty="0"/>
              <a:t>• Partial hospitalization </a:t>
            </a:r>
          </a:p>
          <a:p>
            <a:pPr marL="109728" indent="0">
              <a:buNone/>
            </a:pPr>
            <a:r>
              <a:rPr lang="en-US" dirty="0"/>
              <a:t>• Intensive outpatient program </a:t>
            </a:r>
          </a:p>
          <a:p>
            <a:pPr marL="109728" indent="0">
              <a:buNone/>
            </a:pPr>
            <a:r>
              <a:rPr lang="en-US" dirty="0"/>
              <a:t>• Psychological testing greater than 4 hours </a:t>
            </a:r>
          </a:p>
          <a:p>
            <a:pPr marL="109728" indent="0">
              <a:buNone/>
            </a:pPr>
            <a:r>
              <a:rPr lang="en-US" dirty="0"/>
              <a:t>• In-home treatment </a:t>
            </a:r>
          </a:p>
          <a:p>
            <a:pPr marL="109728" indent="0">
              <a:buNone/>
            </a:pPr>
            <a:r>
              <a:rPr lang="en-US" dirty="0"/>
              <a:t>• Community day treatment </a:t>
            </a:r>
          </a:p>
          <a:p>
            <a:pPr marL="109728" indent="0">
              <a:buNone/>
            </a:pPr>
            <a:r>
              <a:rPr lang="en-US" dirty="0"/>
              <a:t>• Crisis stabilization</a:t>
            </a:r>
          </a:p>
          <a:p>
            <a:pPr marL="109728" indent="0">
              <a:buNone/>
            </a:pPr>
            <a:endParaRPr lang="en-US" dirty="0"/>
          </a:p>
          <a:p>
            <a:r>
              <a:rPr lang="en-US" sz="2400" dirty="0"/>
              <a:t>Prior authorization and outpatient notification forms are available on the iCare provider website at </a:t>
            </a:r>
            <a:r>
              <a:rPr lang="en-US" sz="2400" dirty="0">
                <a:solidFill>
                  <a:srgbClr val="0070C0"/>
                </a:solidFill>
                <a:hlinkClick r:id="rId2">
                  <a:extLst>
                    <a:ext uri="{A12FA001-AC4F-418D-AE19-62706E023703}">
                      <ahyp:hlinkClr xmlns:ahyp="http://schemas.microsoft.com/office/drawing/2018/hyperlinkcolor" val="tx"/>
                    </a:ext>
                  </a:extLst>
                </a:hlinkClick>
              </a:rPr>
              <a:t>http://www.icare-wi.org/providers/forms.aspx</a:t>
            </a:r>
            <a:r>
              <a:rPr lang="en-US" sz="2400" dirty="0">
                <a:solidFill>
                  <a:srgbClr val="0070C0"/>
                </a:solidFill>
              </a:rPr>
              <a:t>  </a:t>
            </a:r>
            <a:r>
              <a:rPr lang="en-US" sz="2400" dirty="0"/>
              <a:t>or can be obtained from an iCare behavioral health staff member at 1-855-893-0476.</a:t>
            </a:r>
          </a:p>
          <a:p>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dirty="0"/>
              <a:t>Prior Authorization Cont.</a:t>
            </a:r>
          </a:p>
        </p:txBody>
      </p:sp>
      <p:sp>
        <p:nvSpPr>
          <p:cNvPr id="3" name="Content Placeholder 2">
            <a:extLst>
              <a:ext uri="{FF2B5EF4-FFF2-40B4-BE49-F238E27FC236}">
                <a16:creationId xmlns:a16="http://schemas.microsoft.com/office/drawing/2014/main" id="{206BEDDD-1282-4F89-96CB-2D53C23CF7A9}"/>
              </a:ext>
            </a:extLst>
          </p:cNvPr>
          <p:cNvSpPr>
            <a:spLocks noGrp="1"/>
          </p:cNvSpPr>
          <p:nvPr>
            <p:ph idx="1"/>
          </p:nvPr>
        </p:nvSpPr>
        <p:spPr/>
        <p:txBody>
          <a:bodyPr>
            <a:normAutofit/>
          </a:bodyPr>
          <a:lstStyle/>
          <a:p>
            <a:r>
              <a:rPr lang="en-US" sz="2400" dirty="0"/>
              <a:t>Please refer to Prior Authorization Procedure Specific Listing on the iCare website: </a:t>
            </a:r>
            <a:r>
              <a:rPr lang="en-US" sz="2400" dirty="0">
                <a:hlinkClick r:id="rId2"/>
              </a:rPr>
              <a:t>http://www.icarehealthplan.org/ </a:t>
            </a:r>
            <a:r>
              <a:rPr lang="en-US" sz="2400" dirty="0"/>
              <a:t>for services that require prior authorization.</a:t>
            </a:r>
          </a:p>
          <a:p>
            <a:endParaRPr lang="en-US" dirty="0"/>
          </a:p>
        </p:txBody>
      </p:sp>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84161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dirty="0"/>
              <a:t>MH/BH and AODA Medicaid Coverage</a:t>
            </a:r>
          </a:p>
        </p:txBody>
      </p:sp>
      <p:sp>
        <p:nvSpPr>
          <p:cNvPr id="3" name="Content Placeholder 2">
            <a:extLst>
              <a:ext uri="{FF2B5EF4-FFF2-40B4-BE49-F238E27FC236}">
                <a16:creationId xmlns:a16="http://schemas.microsoft.com/office/drawing/2014/main" id="{A137F9C1-FBE9-4B1A-9D58-C7EC26F53691}"/>
              </a:ext>
            </a:extLst>
          </p:cNvPr>
          <p:cNvSpPr>
            <a:spLocks noGrp="1"/>
          </p:cNvSpPr>
          <p:nvPr>
            <p:ph idx="1"/>
          </p:nvPr>
        </p:nvSpPr>
        <p:spPr/>
        <p:txBody>
          <a:bodyPr>
            <a:normAutofit lnSpcReduction="10000"/>
          </a:bodyPr>
          <a:lstStyle/>
          <a:p>
            <a:r>
              <a:rPr lang="en-US" dirty="0"/>
              <a:t>Visit ForwardHealth Online Handbook @ </a:t>
            </a:r>
            <a:r>
              <a:rPr lang="en-US" dirty="0">
                <a:solidFill>
                  <a:srgbClr val="0070C0"/>
                </a:solidFill>
                <a:hlinkClick r:id="rId2">
                  <a:extLst>
                    <a:ext uri="{A12FA001-AC4F-418D-AE19-62706E023703}">
                      <ahyp:hlinkClr xmlns:ahyp="http://schemas.microsoft.com/office/drawing/2018/hyperlinkcolor" val="tx"/>
                    </a:ext>
                  </a:extLst>
                </a:hlinkClick>
              </a:rPr>
              <a:t>https://www.forwardhealth.wi.gov/WIPortal/Subsystem/KW/Display.aspx</a:t>
            </a:r>
            <a:r>
              <a:rPr lang="en-US" dirty="0">
                <a:solidFill>
                  <a:srgbClr val="0070C0"/>
                </a:solidFill>
              </a:rPr>
              <a:t> </a:t>
            </a:r>
            <a:r>
              <a:rPr lang="en-US" dirty="0"/>
              <a:t>for claim and benefit information on</a:t>
            </a:r>
          </a:p>
          <a:p>
            <a:pPr lvl="1"/>
            <a:r>
              <a:rPr lang="en-US" dirty="0"/>
              <a:t>Adult Mental Health Day Treatment</a:t>
            </a:r>
          </a:p>
          <a:p>
            <a:pPr lvl="1"/>
            <a:r>
              <a:rPr lang="en-US" dirty="0"/>
              <a:t>Behavioral Health Treatment Benefit</a:t>
            </a:r>
          </a:p>
          <a:p>
            <a:pPr lvl="1"/>
            <a:r>
              <a:rPr lang="en-US" dirty="0"/>
              <a:t>Child/Adolescent Day Treatment, Health Check “other services”</a:t>
            </a:r>
          </a:p>
          <a:p>
            <a:pPr lvl="1"/>
            <a:r>
              <a:rPr lang="en-US" dirty="0"/>
              <a:t>Community Recovery Services</a:t>
            </a:r>
          </a:p>
          <a:p>
            <a:pPr lvl="1"/>
            <a:r>
              <a:rPr lang="en-US" dirty="0"/>
              <a:t>Community Support Program</a:t>
            </a:r>
          </a:p>
          <a:p>
            <a:pPr lvl="1"/>
            <a:r>
              <a:rPr lang="en-US" dirty="0"/>
              <a:t>Comprehensive Community Services</a:t>
            </a:r>
          </a:p>
          <a:p>
            <a:pPr lvl="1"/>
            <a:r>
              <a:rPr lang="en-US" dirty="0"/>
              <a:t>Crisis Intervention</a:t>
            </a:r>
          </a:p>
          <a:p>
            <a:pPr lvl="1"/>
            <a:r>
              <a:rPr lang="en-US" dirty="0"/>
              <a:t>In-Home Mental Health and Substance Abuse Treatment Services for Children</a:t>
            </a:r>
          </a:p>
          <a:p>
            <a:pPr lvl="1"/>
            <a:endParaRPr lang="en-US" dirty="0"/>
          </a:p>
        </p:txBody>
      </p:sp>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22570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A0769-A4D0-47B3-AA96-A6121A12394E}"/>
              </a:ext>
            </a:extLst>
          </p:cNvPr>
          <p:cNvSpPr>
            <a:spLocks noGrp="1"/>
          </p:cNvSpPr>
          <p:nvPr>
            <p:ph type="title"/>
          </p:nvPr>
        </p:nvSpPr>
        <p:spPr/>
        <p:txBody>
          <a:bodyPr/>
          <a:lstStyle/>
          <a:p>
            <a:r>
              <a:rPr lang="en-US" dirty="0"/>
              <a:t>MH/BH and AODA Medicare Coverage</a:t>
            </a:r>
          </a:p>
        </p:txBody>
      </p:sp>
      <p:sp>
        <p:nvSpPr>
          <p:cNvPr id="3" name="Content Placeholder 2">
            <a:extLst>
              <a:ext uri="{FF2B5EF4-FFF2-40B4-BE49-F238E27FC236}">
                <a16:creationId xmlns:a16="http://schemas.microsoft.com/office/drawing/2014/main" id="{298C2ED9-F708-477D-8D8A-A4E6478E03A7}"/>
              </a:ext>
            </a:extLst>
          </p:cNvPr>
          <p:cNvSpPr>
            <a:spLocks noGrp="1"/>
          </p:cNvSpPr>
          <p:nvPr>
            <p:ph idx="1"/>
          </p:nvPr>
        </p:nvSpPr>
        <p:spPr/>
        <p:txBody>
          <a:bodyPr/>
          <a:lstStyle/>
          <a:p>
            <a:pPr marL="114300" indent="0">
              <a:buNone/>
            </a:pPr>
            <a:r>
              <a:rPr lang="en-US" dirty="0"/>
              <a:t>iCare follows CMS coverage and claim guidelines</a:t>
            </a:r>
          </a:p>
          <a:p>
            <a:pPr marL="114300" indent="0">
              <a:buNone/>
            </a:pPr>
            <a:r>
              <a:rPr lang="en-US" dirty="0">
                <a:hlinkClick r:id="rId2"/>
              </a:rPr>
              <a:t>https://www.cms.gov/files/document/medicare-mental-health.pdf</a:t>
            </a:r>
            <a:r>
              <a:rPr lang="en-US" dirty="0"/>
              <a:t> </a:t>
            </a:r>
          </a:p>
          <a:p>
            <a:pPr marL="114300" indent="0">
              <a:buNone/>
            </a:pPr>
            <a:endParaRPr lang="en-US" dirty="0"/>
          </a:p>
        </p:txBody>
      </p:sp>
      <p:sp>
        <p:nvSpPr>
          <p:cNvPr id="4" name="Slide Number Placeholder 3">
            <a:extLst>
              <a:ext uri="{FF2B5EF4-FFF2-40B4-BE49-F238E27FC236}">
                <a16:creationId xmlns:a16="http://schemas.microsoft.com/office/drawing/2014/main" id="{FE79D19B-CE33-4E39-97D9-D12AEC6DB83D}"/>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80370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dirty="0"/>
              <a:t>MH/BH and AODA Claims and Coverage Cont.</a:t>
            </a:r>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fontScale="70000" lnSpcReduction="20000"/>
          </a:bodyPr>
          <a:lstStyle/>
          <a:p>
            <a:pPr lvl="1"/>
            <a:r>
              <a:rPr lang="en-US" dirty="0"/>
              <a:t>Outpatient Mental Health</a:t>
            </a:r>
          </a:p>
          <a:p>
            <a:pPr lvl="1"/>
            <a:r>
              <a:rPr lang="en-US" dirty="0"/>
              <a:t>Outpatient Mental Health and Substance Abuse Services in the Home or Community for Adults</a:t>
            </a:r>
          </a:p>
          <a:p>
            <a:pPr lvl="1"/>
            <a:r>
              <a:rPr lang="en-US" dirty="0"/>
              <a:t>Outpatient Substance Abuse</a:t>
            </a:r>
          </a:p>
          <a:p>
            <a:pPr lvl="1"/>
            <a:r>
              <a:rPr lang="en-US" dirty="0"/>
              <a:t>Substance Abuse Day Treatment</a:t>
            </a:r>
          </a:p>
          <a:p>
            <a:pPr marL="114300" indent="0">
              <a:buNone/>
            </a:pPr>
            <a:endParaRPr lang="en-US" sz="2400" b="1" i="1" dirty="0"/>
          </a:p>
          <a:p>
            <a:pPr marL="114300" indent="0">
              <a:buNone/>
            </a:pPr>
            <a:r>
              <a:rPr lang="en-US" sz="2400" b="1" i="1" dirty="0"/>
              <a:t>Opioid Treatment Program (OTP) Billing:</a:t>
            </a:r>
          </a:p>
          <a:p>
            <a:pPr marL="114300" indent="0">
              <a:buNone/>
            </a:pPr>
            <a:r>
              <a:rPr lang="en-US" sz="2300" dirty="0"/>
              <a:t>Proper Billing for OTP Weekly bundles HCPCS codes G2067–G2073 and G2075 and Take Home Medication Codes G2078 and G2079</a:t>
            </a:r>
          </a:p>
          <a:p>
            <a:r>
              <a:rPr lang="en-US" sz="2000" dirty="0"/>
              <a:t>Date of Service = the first date of care for that week. Do not span “From” and “To” dates. Do not cross months on one claim.</a:t>
            </a:r>
          </a:p>
          <a:p>
            <a:r>
              <a:rPr lang="en-US" sz="2000" dirty="0"/>
              <a:t>Units of Service – 1 (HCPCS description includes 7 days)</a:t>
            </a:r>
          </a:p>
          <a:p>
            <a:pPr marL="114300" indent="0">
              <a:buNone/>
            </a:pPr>
            <a:endParaRPr lang="en-US" dirty="0"/>
          </a:p>
          <a:p>
            <a:r>
              <a:rPr lang="en-US" dirty="0"/>
              <a:t>Visit </a:t>
            </a:r>
            <a:r>
              <a:rPr lang="en-US" dirty="0">
                <a:hlinkClick r:id="rId2"/>
              </a:rPr>
              <a:t>https://www.medicare.gov/coverage/mental-health-care-outpatient</a:t>
            </a:r>
            <a:r>
              <a:rPr lang="en-US" dirty="0"/>
              <a:t> for Outpatient Medicare benefits and coverage</a:t>
            </a:r>
          </a:p>
          <a:p>
            <a:r>
              <a:rPr lang="en-US" dirty="0"/>
              <a:t>Visit </a:t>
            </a:r>
            <a:r>
              <a:rPr lang="en-US" dirty="0">
                <a:hlinkClick r:id="rId3"/>
              </a:rPr>
              <a:t>https://www.medicare.gov/coverage/mental-health-care-inpatient</a:t>
            </a:r>
            <a:r>
              <a:rPr lang="en-US" dirty="0"/>
              <a:t> for Inpatient Medicare benefits and coverage</a:t>
            </a:r>
          </a:p>
          <a:p>
            <a:r>
              <a:rPr lang="en-US" dirty="0"/>
              <a:t>Medicare Substance Abuse: </a:t>
            </a:r>
            <a:r>
              <a:rPr lang="en-US" dirty="0">
                <a:hlinkClick r:id="rId4"/>
              </a:rPr>
              <a:t>https://www.cms.gov/Outreach-and-Education/Medicare-Learning-Network-MLN/MLNMattersArticles/Downloads/SE1604.pdf</a:t>
            </a:r>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BF4F9-043B-4C8C-9310-07AFCEDE1BB0}"/>
              </a:ext>
            </a:extLst>
          </p:cNvPr>
          <p:cNvSpPr>
            <a:spLocks noGrp="1"/>
          </p:cNvSpPr>
          <p:nvPr>
            <p:ph type="title"/>
          </p:nvPr>
        </p:nvSpPr>
        <p:spPr/>
        <p:txBody>
          <a:bodyPr/>
          <a:lstStyle/>
          <a:p>
            <a:r>
              <a:rPr lang="en-US" sz="4200" dirty="0"/>
              <a:t>Clean Claim Guidelines – HCFA</a:t>
            </a:r>
            <a:r>
              <a:rPr lang="en-US" dirty="0"/>
              <a:t>	</a:t>
            </a:r>
          </a:p>
        </p:txBody>
      </p:sp>
      <p:pic>
        <p:nvPicPr>
          <p:cNvPr id="6" name="Content Placeholder 5">
            <a:extLst>
              <a:ext uri="{FF2B5EF4-FFF2-40B4-BE49-F238E27FC236}">
                <a16:creationId xmlns:a16="http://schemas.microsoft.com/office/drawing/2014/main" id="{49C13F6C-43D3-4436-8323-D6FD603B33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3987" y="1600200"/>
            <a:ext cx="4906425" cy="4800600"/>
          </a:xfrm>
        </p:spPr>
      </p:pic>
      <p:sp>
        <p:nvSpPr>
          <p:cNvPr id="4" name="Slide Number Placeholder 3">
            <a:extLst>
              <a:ext uri="{FF2B5EF4-FFF2-40B4-BE49-F238E27FC236}">
                <a16:creationId xmlns:a16="http://schemas.microsoft.com/office/drawing/2014/main" id="{CF8A6F29-BD93-4A75-9902-147AB1DD9A73}"/>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6529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7C9C6-71F0-4E39-9159-88D88B579F89}"/>
              </a:ext>
            </a:extLst>
          </p:cNvPr>
          <p:cNvSpPr>
            <a:spLocks noGrp="1"/>
          </p:cNvSpPr>
          <p:nvPr>
            <p:ph type="title"/>
          </p:nvPr>
        </p:nvSpPr>
        <p:spPr/>
        <p:txBody>
          <a:bodyPr/>
          <a:lstStyle/>
          <a:p>
            <a:r>
              <a:rPr lang="en-US" sz="4200" dirty="0"/>
              <a:t>Clean Claim Guidelines – UB04	</a:t>
            </a:r>
          </a:p>
        </p:txBody>
      </p:sp>
      <p:pic>
        <p:nvPicPr>
          <p:cNvPr id="6" name="Content Placeholder 5">
            <a:extLst>
              <a:ext uri="{FF2B5EF4-FFF2-40B4-BE49-F238E27FC236}">
                <a16:creationId xmlns:a16="http://schemas.microsoft.com/office/drawing/2014/main" id="{370A3FD3-8A8C-4BE0-BA10-6A2C07F90B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0703" y="1600200"/>
            <a:ext cx="4232994" cy="4800600"/>
          </a:xfrm>
        </p:spPr>
      </p:pic>
      <p:sp>
        <p:nvSpPr>
          <p:cNvPr id="4" name="Slide Number Placeholder 3">
            <a:extLst>
              <a:ext uri="{FF2B5EF4-FFF2-40B4-BE49-F238E27FC236}">
                <a16:creationId xmlns:a16="http://schemas.microsoft.com/office/drawing/2014/main" id="{E038E0F9-3CA5-4427-BA18-B8140A2B8031}"/>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2274420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12071</TotalTime>
  <Words>1223</Words>
  <Application>Microsoft Office PowerPoint</Application>
  <PresentationFormat>On-screen Show (4:3)</PresentationFormat>
  <Paragraphs>114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Open Sans</vt:lpstr>
      <vt:lpstr>Times New Roman</vt:lpstr>
      <vt:lpstr>Theme1</vt:lpstr>
      <vt:lpstr>PowerPoint Presentation</vt:lpstr>
      <vt:lpstr>Disclaimer:</vt:lpstr>
      <vt:lpstr>MH/BH and AODA Authorization</vt:lpstr>
      <vt:lpstr>Prior Authorization Cont.</vt:lpstr>
      <vt:lpstr>MH/BH and AODA Medicaid Coverage</vt:lpstr>
      <vt:lpstr>MH/BH and AODA Medicare Coverage</vt:lpstr>
      <vt:lpstr>MH/BH and AODA Claims and Coverage Cont.</vt:lpstr>
      <vt:lpstr>Clean Claim Guidelines – HCFA </vt:lpstr>
      <vt:lpstr>Clean Claim Guidelines – UB04 </vt:lpstr>
      <vt:lpstr>Claims Filing Limits</vt:lpstr>
      <vt:lpstr>Claims Submission </vt:lpstr>
      <vt:lpstr>Electronic Funds Transfer (EFT)  and Electronic Remittance Advice (ERA)</vt:lpstr>
      <vt:lpstr>iCare Provider Portal Access </vt:lpstr>
      <vt:lpstr>GENERAL CONTACT/INDIVIDUAL DEPARTMENT PHONE AND FAX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38</cp:revision>
  <dcterms:created xsi:type="dcterms:W3CDTF">2019-07-23T16:06:26Z</dcterms:created>
  <dcterms:modified xsi:type="dcterms:W3CDTF">2024-02-01T16:12:21Z</dcterms:modified>
</cp:coreProperties>
</file>