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6"/>
  </p:notesMasterIdLst>
  <p:sldIdLst>
    <p:sldId id="256" r:id="rId2"/>
    <p:sldId id="257" r:id="rId3"/>
    <p:sldId id="278" r:id="rId4"/>
    <p:sldId id="274" r:id="rId5"/>
    <p:sldId id="275" r:id="rId6"/>
    <p:sldId id="273" r:id="rId7"/>
    <p:sldId id="279" r:id="rId8"/>
    <p:sldId id="277" r:id="rId9"/>
    <p:sldId id="270" r:id="rId10"/>
    <p:sldId id="267" r:id="rId11"/>
    <p:sldId id="280" r:id="rId12"/>
    <p:sldId id="268" r:id="rId13"/>
    <p:sldId id="281" r:id="rId14"/>
    <p:sldId id="269"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444"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2/1/2024</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dirty="0"/>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2/1/2024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2/1/2024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carehealthplan.org/Prior-Authorization.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nv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orwardhealth.wi.gov/WIPorta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4162-DB01-4059-A83F-D9DAA732532A}"/>
              </a:ext>
            </a:extLst>
          </p:cNvPr>
          <p:cNvSpPr>
            <a:spLocks noGrp="1"/>
          </p:cNvSpPr>
          <p:nvPr>
            <p:ph type="ctrTitle"/>
          </p:nvPr>
        </p:nvSpPr>
        <p:spPr>
          <a:xfrm>
            <a:off x="190569" y="3054985"/>
            <a:ext cx="7543800" cy="2593975"/>
          </a:xfrm>
        </p:spPr>
        <p:txBody>
          <a:bodyPr/>
          <a:lstStyle/>
          <a:p>
            <a:r>
              <a:rPr lang="en-US" sz="4000" dirty="0"/>
              <a:t>iCare Vision 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Reviewed: January 2024</a:t>
            </a:r>
          </a:p>
        </p:txBody>
      </p:sp>
      <p:sp>
        <p:nvSpPr>
          <p:cNvPr id="9" name="TextBox 8">
            <a:extLst>
              <a:ext uri="{FF2B5EF4-FFF2-40B4-BE49-F238E27FC236}">
                <a16:creationId xmlns:a16="http://schemas.microsoft.com/office/drawing/2014/main" id="{3EB99D5C-F465-68C2-795B-21C23F749EA9}"/>
              </a:ext>
            </a:extLst>
          </p:cNvPr>
          <p:cNvSpPr txBox="1"/>
          <p:nvPr/>
        </p:nvSpPr>
        <p:spPr>
          <a:xfrm>
            <a:off x="3833948" y="2685653"/>
            <a:ext cx="4585062"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5D0A-9A90-401C-94A5-805592886A78}"/>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E8F7C40D-1CA9-4766-A03E-163AD20E0D7A}"/>
              </a:ext>
            </a:extLst>
          </p:cNvPr>
          <p:cNvSpPr>
            <a:spLocks noGrp="1"/>
          </p:cNvSpPr>
          <p:nvPr>
            <p:ph idx="1"/>
          </p:nvPr>
        </p:nvSpPr>
        <p:spPr/>
        <p:txBody>
          <a:bodyPr/>
          <a:lstStyle/>
          <a:p>
            <a:endParaRPr lang="en-US" dirty="0"/>
          </a:p>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ophthalmology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r>
              <a:rPr lang="en-US" dirty="0"/>
              <a:t>NVA contracted providers/optometrists must refer to their contract with NVA for claims guidelines. </a:t>
            </a:r>
          </a:p>
        </p:txBody>
      </p:sp>
      <p:sp>
        <p:nvSpPr>
          <p:cNvPr id="4" name="Slide Number Placeholder 3">
            <a:extLst>
              <a:ext uri="{FF2B5EF4-FFF2-40B4-BE49-F238E27FC236}">
                <a16:creationId xmlns:a16="http://schemas.microsoft.com/office/drawing/2014/main" id="{F8219349-9D43-47D4-B96A-67E84F35FA23}"/>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1204954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b="1" dirty="0"/>
              <a:t>Claims Submission	</a:t>
            </a:r>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358269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endParaRPr lang="en-US" dirty="0"/>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55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hours.</a:t>
            </a:r>
            <a:endParaRPr lang="en-US" b="0" i="0" dirty="0">
              <a:solidFill>
                <a:srgbClr val="333333"/>
              </a:solidFill>
              <a:effectLst/>
              <a:latin typeface="Open Sans" panose="020B0606030504020204" pitchFamily="34" charset="0"/>
            </a:endParaRPr>
          </a:p>
          <a:p>
            <a:pPr marL="114300" indent="0">
              <a:buNone/>
            </a:pPr>
            <a:endParaRPr lang="en-US" dirty="0"/>
          </a:p>
          <a:p>
            <a:pPr marL="109728" indent="0">
              <a:buNone/>
            </a:pPr>
            <a:r>
              <a:rPr lang="en-US" dirty="0"/>
              <a:t>For NVA Portal information, please contact NVA’s Provider Line:</a:t>
            </a:r>
          </a:p>
          <a:p>
            <a:pPr marL="109728" indent="0">
              <a:buNone/>
            </a:pPr>
            <a:r>
              <a:rPr lang="en-US" sz="2400" b="1" dirty="0"/>
              <a:t>National Vision Administrators, LLC</a:t>
            </a:r>
          </a:p>
          <a:p>
            <a:pPr marL="114300" indent="0">
              <a:buNone/>
            </a:pPr>
            <a:r>
              <a:rPr lang="en-US" sz="2400" dirty="0"/>
              <a:t>1-888-287-0116</a:t>
            </a:r>
          </a:p>
          <a:p>
            <a:pPr marL="114300" indent="0">
              <a:buNone/>
            </a:pPr>
            <a:r>
              <a:rPr lang="en-US" sz="2400" dirty="0"/>
              <a:t>www.e-nva.com</a:t>
            </a:r>
          </a:p>
          <a:p>
            <a:pPr marL="109728" indent="0">
              <a:buNone/>
            </a:pPr>
            <a:endParaRPr lang="en-US" dirty="0"/>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1140017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6D7C-C5EF-4F05-A34B-E37E66259F7C}"/>
              </a:ext>
            </a:extLst>
          </p:cNvPr>
          <p:cNvSpPr>
            <a:spLocks noGrp="1"/>
          </p:cNvSpPr>
          <p:nvPr>
            <p:ph type="title"/>
          </p:nvPr>
        </p:nvSpPr>
        <p:spPr/>
        <p:txBody>
          <a:bodyPr/>
          <a:lstStyle/>
          <a:p>
            <a:r>
              <a:rPr lang="en-US" sz="2400" b="1" dirty="0"/>
              <a:t>GENERAL CONTACT/INDIVIDUAL DEPARTMENT PHONE AND FAX NUMBERS	</a:t>
            </a:r>
            <a:endParaRPr lang="en-US" sz="2400" dirty="0"/>
          </a:p>
        </p:txBody>
      </p:sp>
      <p:sp>
        <p:nvSpPr>
          <p:cNvPr id="3" name="Content Placeholder 2">
            <a:extLst>
              <a:ext uri="{FF2B5EF4-FFF2-40B4-BE49-F238E27FC236}">
                <a16:creationId xmlns:a16="http://schemas.microsoft.com/office/drawing/2014/main" id="{AB6A9D10-37A0-4253-BF92-95A3C026038F}"/>
              </a:ext>
            </a:extLst>
          </p:cNvPr>
          <p:cNvSpPr>
            <a:spLocks noGrp="1"/>
          </p:cNvSpPr>
          <p:nvPr>
            <p:ph idx="1"/>
          </p:nvPr>
        </p:nvSpPr>
        <p:spPr/>
        <p:txBody>
          <a:bodyPr>
            <a:noAutofit/>
          </a:bodyPr>
          <a:lstStyle/>
          <a:p>
            <a:pPr marL="109728" indent="0">
              <a:buNone/>
            </a:pPr>
            <a:r>
              <a:rPr lang="en-US" sz="1050" b="1" dirty="0"/>
              <a:t>iCare MAIN NUMBER </a:t>
            </a:r>
            <a:endParaRPr lang="en-US" sz="1050" dirty="0"/>
          </a:p>
          <a:p>
            <a:pPr marL="109728" indent="0">
              <a:buNone/>
            </a:pPr>
            <a:r>
              <a:rPr lang="en-US" sz="1050" b="1" dirty="0"/>
              <a:t>414-223-4847 or 800-777-4376 </a:t>
            </a:r>
          </a:p>
          <a:p>
            <a:pPr marL="109728" indent="0">
              <a:buNone/>
            </a:pPr>
            <a:endParaRPr lang="en-US" sz="1050" dirty="0"/>
          </a:p>
          <a:p>
            <a:pPr marL="109728" indent="0">
              <a:buNone/>
            </a:pPr>
            <a:r>
              <a:rPr lang="en-US" sz="1050" b="1" dirty="0"/>
              <a:t>Claims/Appeals/Reconsiderations </a:t>
            </a:r>
          </a:p>
          <a:p>
            <a:pPr marL="109728" indent="0">
              <a:buNone/>
            </a:pPr>
            <a:r>
              <a:rPr lang="en-US" sz="1050" dirty="0"/>
              <a:t>Local: 414-231-1029 </a:t>
            </a:r>
          </a:p>
          <a:p>
            <a:pPr marL="109728" indent="0">
              <a:buNone/>
            </a:pPr>
            <a:r>
              <a:rPr lang="en-US" sz="1050" dirty="0"/>
              <a:t>Fax: 414-231-1094 </a:t>
            </a:r>
          </a:p>
          <a:p>
            <a:pPr marL="109728" indent="0">
              <a:buNone/>
            </a:pPr>
            <a:r>
              <a:rPr lang="en-US" sz="1050" dirty="0"/>
              <a:t>Out of Area: 877-333-6820 </a:t>
            </a:r>
          </a:p>
          <a:p>
            <a:pPr marL="109728" indent="0">
              <a:buNone/>
            </a:pPr>
            <a:r>
              <a:rPr lang="en-US" sz="1050" dirty="0"/>
              <a:t>Email: </a:t>
            </a:r>
            <a:r>
              <a:rPr lang="en-US" sz="1050" dirty="0">
                <a:hlinkClick r:id="rId2"/>
              </a:rPr>
              <a:t>providerservices@icarehealthplan.org</a:t>
            </a:r>
            <a:r>
              <a:rPr lang="en-US" sz="1050" dirty="0"/>
              <a:t> </a:t>
            </a:r>
          </a:p>
          <a:p>
            <a:pPr marL="109728" indent="0">
              <a:buNone/>
            </a:pPr>
            <a:endParaRPr lang="en-US" sz="1050" dirty="0"/>
          </a:p>
          <a:p>
            <a:pPr marL="109728" indent="0">
              <a:buNone/>
            </a:pPr>
            <a:r>
              <a:rPr lang="en-US" sz="1050" b="1" dirty="0"/>
              <a:t>Eligibility and Provider Services </a:t>
            </a:r>
          </a:p>
          <a:p>
            <a:pPr marL="109728" indent="0">
              <a:buNone/>
            </a:pPr>
            <a:r>
              <a:rPr lang="en-US" sz="1050" dirty="0"/>
              <a:t>Local: 414-231-1029 </a:t>
            </a:r>
          </a:p>
          <a:p>
            <a:pPr marL="109728" indent="0">
              <a:buNone/>
            </a:pPr>
            <a:r>
              <a:rPr lang="en-US" sz="1050" dirty="0"/>
              <a:t>Fax: 414-231-1094 </a:t>
            </a:r>
          </a:p>
          <a:p>
            <a:pPr marL="109728" indent="0">
              <a:buNone/>
            </a:pPr>
            <a:r>
              <a:rPr lang="en-US" sz="1050" dirty="0"/>
              <a:t>Out of Area: 877-333-6820 </a:t>
            </a:r>
          </a:p>
          <a:p>
            <a:pPr marL="109728" indent="0">
              <a:buNone/>
            </a:pPr>
            <a:endParaRPr lang="en-US" sz="1050" b="1" dirty="0"/>
          </a:p>
          <a:p>
            <a:pPr marL="109728" indent="0">
              <a:buNone/>
            </a:pPr>
            <a:r>
              <a:rPr lang="en-US" sz="1050" b="1" dirty="0"/>
              <a:t>Prior Authorization </a:t>
            </a:r>
          </a:p>
          <a:p>
            <a:pPr marL="0" indent="0">
              <a:buNone/>
            </a:pPr>
            <a:r>
              <a:rPr lang="en-US" sz="1050" dirty="0"/>
              <a:t>  Local: 414-299-5539</a:t>
            </a:r>
          </a:p>
          <a:p>
            <a:pPr marL="0" indent="0">
              <a:buNone/>
            </a:pPr>
            <a:r>
              <a:rPr lang="en-US" sz="1050" dirty="0"/>
              <a:t>  Out of Area: 855-839-1032</a:t>
            </a:r>
          </a:p>
          <a:p>
            <a:pPr marL="109728" indent="0">
              <a:buNone/>
            </a:pPr>
            <a:r>
              <a:rPr lang="en-US" sz="1050" dirty="0"/>
              <a:t>Fax: 414-231-1026 </a:t>
            </a:r>
          </a:p>
          <a:p>
            <a:pPr marL="109728" indent="0">
              <a:buNone/>
            </a:pPr>
            <a:endParaRPr lang="en-US" sz="1050" dirty="0"/>
          </a:p>
          <a:p>
            <a:pPr marL="109728" indent="0">
              <a:buNone/>
            </a:pPr>
            <a:r>
              <a:rPr lang="en-US" sz="1050" b="1" dirty="0"/>
              <a:t>Provider Contracting </a:t>
            </a:r>
          </a:p>
          <a:p>
            <a:pPr marL="109728" indent="0">
              <a:buNone/>
            </a:pPr>
            <a:r>
              <a:rPr lang="en-US" sz="1050" dirty="0"/>
              <a:t>414-225-4741 </a:t>
            </a:r>
          </a:p>
          <a:p>
            <a:pPr marL="109728" indent="0">
              <a:buNone/>
            </a:pPr>
            <a:r>
              <a:rPr lang="en-US" sz="1050" dirty="0"/>
              <a:t>Fax: 414-272-5618 </a:t>
            </a:r>
          </a:p>
          <a:p>
            <a:pPr marL="109728" indent="0">
              <a:buNone/>
            </a:pPr>
            <a:endParaRPr lang="en-US" sz="1050" dirty="0"/>
          </a:p>
          <a:p>
            <a:pPr marL="109728" indent="0">
              <a:buNone/>
            </a:pPr>
            <a:r>
              <a:rPr lang="en-US" sz="1050" b="1" dirty="0"/>
              <a:t>National Vision Administrators, LLC</a:t>
            </a:r>
          </a:p>
          <a:p>
            <a:pPr marL="114300" indent="0">
              <a:buNone/>
            </a:pPr>
            <a:r>
              <a:rPr lang="en-US" sz="1050" dirty="0"/>
              <a:t>1-888-287-0116</a:t>
            </a:r>
          </a:p>
          <a:p>
            <a:pPr marL="114300" indent="0">
              <a:buNone/>
            </a:pPr>
            <a:r>
              <a:rPr lang="en-US" sz="1050" dirty="0"/>
              <a:t>www.e-nva.com</a:t>
            </a:r>
          </a:p>
        </p:txBody>
      </p:sp>
      <p:sp>
        <p:nvSpPr>
          <p:cNvPr id="4" name="Slide Number Placeholder 3">
            <a:extLst>
              <a:ext uri="{FF2B5EF4-FFF2-40B4-BE49-F238E27FC236}">
                <a16:creationId xmlns:a16="http://schemas.microsoft.com/office/drawing/2014/main" id="{1017769D-5B09-4233-BE74-6F6B51785FD6}"/>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256090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b="1"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BF8DA-E28A-472D-8EE0-DA1F53778B16}"/>
              </a:ext>
            </a:extLst>
          </p:cNvPr>
          <p:cNvSpPr>
            <a:spLocks noGrp="1"/>
          </p:cNvSpPr>
          <p:nvPr>
            <p:ph type="title"/>
          </p:nvPr>
        </p:nvSpPr>
        <p:spPr/>
        <p:txBody>
          <a:bodyPr/>
          <a:lstStyle/>
          <a:p>
            <a:r>
              <a:rPr lang="en-US" dirty="0"/>
              <a:t>National Vision Administrators (NVA)</a:t>
            </a:r>
          </a:p>
        </p:txBody>
      </p:sp>
      <p:sp>
        <p:nvSpPr>
          <p:cNvPr id="3" name="Content Placeholder 2">
            <a:extLst>
              <a:ext uri="{FF2B5EF4-FFF2-40B4-BE49-F238E27FC236}">
                <a16:creationId xmlns:a16="http://schemas.microsoft.com/office/drawing/2014/main" id="{9DD05C8C-7AC3-41DB-A39A-AAEC7D8730A6}"/>
              </a:ext>
            </a:extLst>
          </p:cNvPr>
          <p:cNvSpPr>
            <a:spLocks noGrp="1"/>
          </p:cNvSpPr>
          <p:nvPr>
            <p:ph idx="1"/>
          </p:nvPr>
        </p:nvSpPr>
        <p:spPr/>
        <p:txBody>
          <a:bodyPr>
            <a:normAutofit/>
          </a:bodyPr>
          <a:lstStyle/>
          <a:p>
            <a:pPr marL="114300" indent="0">
              <a:buNone/>
            </a:pPr>
            <a:r>
              <a:rPr lang="en-US" dirty="0"/>
              <a:t>Effective January 1, 2019 iCare’s Medicare and Medicaid optometry provider network is administered by NVA.</a:t>
            </a:r>
          </a:p>
          <a:p>
            <a:r>
              <a:rPr lang="en-US" dirty="0"/>
              <a:t>NVA Responsibilities: </a:t>
            </a:r>
          </a:p>
          <a:p>
            <a:pPr lvl="1"/>
            <a:r>
              <a:rPr lang="en-US" dirty="0"/>
              <a:t>Recruit and maintain an adequate provider network of optometrists.</a:t>
            </a:r>
          </a:p>
          <a:p>
            <a:pPr lvl="1"/>
            <a:r>
              <a:rPr lang="en-US" dirty="0"/>
              <a:t>Process all covered medical and routine optometry claims based on member benefits. </a:t>
            </a:r>
          </a:p>
          <a:p>
            <a:r>
              <a:rPr lang="en-US" dirty="0"/>
              <a:t>NVA will not process claims from providers outside of the NVA network. </a:t>
            </a:r>
          </a:p>
          <a:p>
            <a:r>
              <a:rPr lang="en-US" dirty="0"/>
              <a:t>It is the provider’s responsibility to check member eligibility and network status prior to rendering services. </a:t>
            </a:r>
          </a:p>
          <a:p>
            <a:endParaRPr lang="en-US" dirty="0"/>
          </a:p>
        </p:txBody>
      </p:sp>
      <p:sp>
        <p:nvSpPr>
          <p:cNvPr id="4" name="Slide Number Placeholder 3">
            <a:extLst>
              <a:ext uri="{FF2B5EF4-FFF2-40B4-BE49-F238E27FC236}">
                <a16:creationId xmlns:a16="http://schemas.microsoft.com/office/drawing/2014/main" id="{7102697D-278A-4348-A7AC-C2A91E76B55C}"/>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375330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17AD7-9438-4F67-886B-2C95CA8935B3}"/>
              </a:ext>
            </a:extLst>
          </p:cNvPr>
          <p:cNvSpPr>
            <a:spLocks noGrp="1"/>
          </p:cNvSpPr>
          <p:nvPr>
            <p:ph type="title"/>
          </p:nvPr>
        </p:nvSpPr>
        <p:spPr/>
        <p:txBody>
          <a:bodyPr/>
          <a:lstStyle/>
          <a:p>
            <a:r>
              <a:rPr lang="en-US" sz="3800" b="1" dirty="0"/>
              <a:t>Medicare </a:t>
            </a:r>
            <a:r>
              <a:rPr lang="en-US" sz="2000" dirty="0"/>
              <a:t>(Plans 001 / 007 / 009 / 011)</a:t>
            </a:r>
            <a:endParaRPr lang="en-US" sz="3800" b="1" dirty="0"/>
          </a:p>
        </p:txBody>
      </p:sp>
      <p:sp>
        <p:nvSpPr>
          <p:cNvPr id="3" name="Content Placeholder 2">
            <a:extLst>
              <a:ext uri="{FF2B5EF4-FFF2-40B4-BE49-F238E27FC236}">
                <a16:creationId xmlns:a16="http://schemas.microsoft.com/office/drawing/2014/main" id="{8CC6681D-26D0-4870-8BEB-10FF636AD4F4}"/>
              </a:ext>
            </a:extLst>
          </p:cNvPr>
          <p:cNvSpPr>
            <a:spLocks noGrp="1"/>
          </p:cNvSpPr>
          <p:nvPr>
            <p:ph idx="1"/>
          </p:nvPr>
        </p:nvSpPr>
        <p:spPr/>
        <p:txBody>
          <a:bodyPr>
            <a:normAutofit fontScale="77500" lnSpcReduction="20000"/>
          </a:bodyPr>
          <a:lstStyle/>
          <a:p>
            <a:r>
              <a:rPr lang="en-US" dirty="0"/>
              <a:t>Medicare Standard Benefit:</a:t>
            </a:r>
          </a:p>
          <a:p>
            <a:pPr lvl="1"/>
            <a:r>
              <a:rPr lang="en-US" dirty="0"/>
              <a:t>Medical vision exams by an </a:t>
            </a:r>
            <a:r>
              <a:rPr lang="en-US" b="1" dirty="0">
                <a:solidFill>
                  <a:schemeClr val="accent2"/>
                </a:solidFill>
              </a:rPr>
              <a:t>optometrist</a:t>
            </a:r>
            <a:r>
              <a:rPr lang="en-US" dirty="0"/>
              <a:t> covered by </a:t>
            </a:r>
            <a:r>
              <a:rPr lang="en-US" u="sng" dirty="0"/>
              <a:t>NVA</a:t>
            </a:r>
          </a:p>
          <a:p>
            <a:pPr lvl="1"/>
            <a:r>
              <a:rPr lang="en-US" dirty="0"/>
              <a:t>Hardware – coverage for one pair of eyeglasses or contact lenses after cataract surgery covered by </a:t>
            </a:r>
            <a:r>
              <a:rPr lang="en-US" u="sng" dirty="0"/>
              <a:t>NVA</a:t>
            </a:r>
          </a:p>
          <a:p>
            <a:pPr lvl="1"/>
            <a:r>
              <a:rPr lang="en-US" dirty="0"/>
              <a:t>Medical vision exams/procedures by an </a:t>
            </a:r>
            <a:r>
              <a:rPr lang="en-US" b="1" dirty="0">
                <a:solidFill>
                  <a:schemeClr val="accent2"/>
                </a:solidFill>
              </a:rPr>
              <a:t>ophthalmologist</a:t>
            </a:r>
            <a:r>
              <a:rPr lang="en-US" dirty="0"/>
              <a:t> covered by </a:t>
            </a:r>
            <a:r>
              <a:rPr lang="en-US" u="sng" dirty="0"/>
              <a:t>iCare </a:t>
            </a:r>
          </a:p>
          <a:p>
            <a:endParaRPr lang="en-US" dirty="0"/>
          </a:p>
          <a:p>
            <a:pPr algn="l"/>
            <a:r>
              <a:rPr lang="en-US" b="0" i="0" dirty="0">
                <a:solidFill>
                  <a:srgbClr val="333333"/>
                </a:solidFill>
                <a:effectLst/>
                <a:latin typeface="Open Sans" panose="020B0606030504020204" pitchFamily="34" charset="0"/>
              </a:rPr>
              <a:t>Our added vision benefit provides you with these services in 2024:</a:t>
            </a:r>
            <a:br>
              <a:rPr lang="en-US" b="0" i="0" dirty="0">
                <a:solidFill>
                  <a:srgbClr val="333333"/>
                </a:solidFill>
                <a:effectLst/>
                <a:latin typeface="Open Sans" panose="020B0606030504020204" pitchFamily="34" charset="0"/>
              </a:rPr>
            </a:br>
            <a:r>
              <a:rPr lang="en-US" b="0" i="0" dirty="0">
                <a:solidFill>
                  <a:srgbClr val="333333"/>
                </a:solidFill>
                <a:effectLst/>
                <a:latin typeface="Open Sans" panose="020B0606030504020204" pitchFamily="34" charset="0"/>
              </a:rPr>
              <a:t>» $50 combined maximum benefit coverage amount per year for routine exam.</a:t>
            </a:r>
            <a:br>
              <a:rPr lang="en-US" b="0" i="0" dirty="0">
                <a:solidFill>
                  <a:srgbClr val="333333"/>
                </a:solidFill>
                <a:effectLst/>
                <a:latin typeface="Open Sans" panose="020B0606030504020204" pitchFamily="34" charset="0"/>
              </a:rPr>
            </a:br>
            <a:r>
              <a:rPr lang="en-US" b="0" i="0" dirty="0">
                <a:solidFill>
                  <a:srgbClr val="333333"/>
                </a:solidFill>
                <a:effectLst/>
                <a:latin typeface="Open Sans" panose="020B0606030504020204" pitchFamily="34" charset="0"/>
              </a:rPr>
              <a:t>» $400 combined maximum benefit coverage per year for contact lenses or eyeglasses (lenses and frames) and/or fitting for eyeglasses (lenses and frames).</a:t>
            </a:r>
          </a:p>
          <a:p>
            <a:pPr algn="l"/>
            <a:r>
              <a:rPr lang="en-US" b="0" i="0" dirty="0">
                <a:solidFill>
                  <a:srgbClr val="333333"/>
                </a:solidFill>
                <a:effectLst/>
                <a:latin typeface="Open Sans" panose="020B0606030504020204" pitchFamily="34" charset="0"/>
              </a:rPr>
              <a:t>Eyeglass lens options may be available with the maximum benefit coverage amount up to one (1) pair per year.</a:t>
            </a:r>
          </a:p>
          <a:p>
            <a:pPr algn="l"/>
            <a:r>
              <a:rPr lang="en-US" b="0" i="0" dirty="0">
                <a:solidFill>
                  <a:srgbClr val="333333"/>
                </a:solidFill>
                <a:effectLst/>
                <a:latin typeface="Open Sans" panose="020B0606030504020204" pitchFamily="34" charset="0"/>
              </a:rPr>
              <a:t>Maximum benefit coverage amount is limited to one time use per year.</a:t>
            </a:r>
          </a:p>
          <a:p>
            <a:pPr marL="777240" lvl="2" indent="0">
              <a:buNone/>
            </a:pPr>
            <a:endParaRPr lang="en-US" dirty="0"/>
          </a:p>
          <a:p>
            <a:r>
              <a:rPr lang="en-US" dirty="0"/>
              <a:t>Medicare does not cover routine vision exams</a:t>
            </a:r>
          </a:p>
          <a:p>
            <a:pPr lvl="1"/>
            <a:endParaRPr lang="en-US" dirty="0"/>
          </a:p>
        </p:txBody>
      </p:sp>
      <p:sp>
        <p:nvSpPr>
          <p:cNvPr id="4" name="Slide Number Placeholder 3">
            <a:extLst>
              <a:ext uri="{FF2B5EF4-FFF2-40B4-BE49-F238E27FC236}">
                <a16:creationId xmlns:a16="http://schemas.microsoft.com/office/drawing/2014/main" id="{9D07F0D4-2502-472A-8EEF-F1E805777A28}"/>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283420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F0A1E-AA1C-4EC3-9DCC-E1449677375E}"/>
              </a:ext>
            </a:extLst>
          </p:cNvPr>
          <p:cNvSpPr>
            <a:spLocks noGrp="1"/>
          </p:cNvSpPr>
          <p:nvPr>
            <p:ph type="title"/>
          </p:nvPr>
        </p:nvSpPr>
        <p:spPr/>
        <p:txBody>
          <a:bodyPr/>
          <a:lstStyle/>
          <a:p>
            <a:r>
              <a:rPr lang="en-US" b="1" dirty="0"/>
              <a:t>Medicaid</a:t>
            </a:r>
            <a:br>
              <a:rPr lang="en-US" b="1" dirty="0"/>
            </a:br>
            <a:r>
              <a:rPr lang="en-US" sz="2400" b="1" dirty="0"/>
              <a:t>BadgerCare Plus, SSI, and Family Care Partnership</a:t>
            </a:r>
            <a:endParaRPr lang="en-US" b="1" dirty="0"/>
          </a:p>
        </p:txBody>
      </p:sp>
      <p:sp>
        <p:nvSpPr>
          <p:cNvPr id="3" name="Content Placeholder 2">
            <a:extLst>
              <a:ext uri="{FF2B5EF4-FFF2-40B4-BE49-F238E27FC236}">
                <a16:creationId xmlns:a16="http://schemas.microsoft.com/office/drawing/2014/main" id="{A0B2239D-40A2-4A13-9DE0-17FD27597385}"/>
              </a:ext>
            </a:extLst>
          </p:cNvPr>
          <p:cNvSpPr>
            <a:spLocks noGrp="1"/>
          </p:cNvSpPr>
          <p:nvPr>
            <p:ph idx="1"/>
          </p:nvPr>
        </p:nvSpPr>
        <p:spPr/>
        <p:txBody>
          <a:bodyPr/>
          <a:lstStyle/>
          <a:p>
            <a:r>
              <a:rPr lang="en-US" dirty="0"/>
              <a:t>Vision Services covered by </a:t>
            </a:r>
            <a:r>
              <a:rPr lang="en-US" u="sng" dirty="0"/>
              <a:t>NVA</a:t>
            </a:r>
            <a:r>
              <a:rPr lang="en-US" dirty="0"/>
              <a:t>:</a:t>
            </a:r>
          </a:p>
          <a:p>
            <a:pPr lvl="1"/>
            <a:r>
              <a:rPr lang="en-US" dirty="0"/>
              <a:t>Routine and Medical optometry</a:t>
            </a:r>
          </a:p>
          <a:p>
            <a:pPr lvl="1"/>
            <a:r>
              <a:rPr lang="en-US" dirty="0"/>
              <a:t>Medicaid approved hardware</a:t>
            </a:r>
          </a:p>
          <a:p>
            <a:pPr lvl="1"/>
            <a:r>
              <a:rPr lang="en-US" dirty="0"/>
              <a:t>Medically necessary contacts (PA required through </a:t>
            </a:r>
            <a:r>
              <a:rPr lang="en-US" u="sng" dirty="0"/>
              <a:t>NVA</a:t>
            </a:r>
            <a:r>
              <a:rPr lang="en-US" dirty="0"/>
              <a:t>)</a:t>
            </a:r>
          </a:p>
          <a:p>
            <a:pPr marL="411480" lvl="1" indent="0">
              <a:buNone/>
            </a:pPr>
            <a:endParaRPr lang="en-US" dirty="0"/>
          </a:p>
          <a:p>
            <a:r>
              <a:rPr lang="en-US" b="1" dirty="0"/>
              <a:t>Note</a:t>
            </a:r>
            <a:r>
              <a:rPr lang="en-US" dirty="0"/>
              <a:t>: </a:t>
            </a:r>
          </a:p>
          <a:p>
            <a:pPr lvl="1"/>
            <a:r>
              <a:rPr lang="en-US" dirty="0"/>
              <a:t>When Medicare is primary all </a:t>
            </a:r>
            <a:r>
              <a:rPr lang="en-US" u="sng" dirty="0"/>
              <a:t>medical optometry </a:t>
            </a:r>
            <a:r>
              <a:rPr lang="en-US" dirty="0"/>
              <a:t>will be covered by Medicare (NVA).</a:t>
            </a:r>
          </a:p>
          <a:p>
            <a:pPr lvl="1"/>
            <a:r>
              <a:rPr lang="en-US" dirty="0">
                <a:solidFill>
                  <a:schemeClr val="accent2">
                    <a:lumMod val="75000"/>
                  </a:schemeClr>
                </a:solidFill>
              </a:rPr>
              <a:t>Ophthalmology</a:t>
            </a:r>
            <a:r>
              <a:rPr lang="en-US" dirty="0"/>
              <a:t> claims are processed by </a:t>
            </a:r>
            <a:r>
              <a:rPr lang="en-US" u="sng" dirty="0"/>
              <a:t>iCare</a:t>
            </a:r>
          </a:p>
          <a:p>
            <a:pPr lvl="1"/>
            <a:r>
              <a:rPr lang="en-US" dirty="0"/>
              <a:t>Medicaid Benefit cannot be used in conjunction with iCare’s Medicare Enhanced Benefit ($450 toward lenses/frames/contacts). </a:t>
            </a:r>
          </a:p>
        </p:txBody>
      </p:sp>
      <p:sp>
        <p:nvSpPr>
          <p:cNvPr id="4" name="Slide Number Placeholder 3">
            <a:extLst>
              <a:ext uri="{FF2B5EF4-FFF2-40B4-BE49-F238E27FC236}">
                <a16:creationId xmlns:a16="http://schemas.microsoft.com/office/drawing/2014/main" id="{A828A4C0-B3D8-4F6E-BF61-F0830E41D74E}"/>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397202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9C4F-34B9-4C60-B512-08515997DCEE}"/>
              </a:ext>
            </a:extLst>
          </p:cNvPr>
          <p:cNvSpPr>
            <a:spLocks noGrp="1"/>
          </p:cNvSpPr>
          <p:nvPr>
            <p:ph type="title"/>
          </p:nvPr>
        </p:nvSpPr>
        <p:spPr/>
        <p:txBody>
          <a:bodyPr/>
          <a:lstStyle/>
          <a:p>
            <a:r>
              <a:rPr lang="en-US" b="1" dirty="0"/>
              <a:t>Prior Authorization</a:t>
            </a:r>
          </a:p>
        </p:txBody>
      </p:sp>
      <p:sp>
        <p:nvSpPr>
          <p:cNvPr id="3" name="Content Placeholder 2">
            <a:extLst>
              <a:ext uri="{FF2B5EF4-FFF2-40B4-BE49-F238E27FC236}">
                <a16:creationId xmlns:a16="http://schemas.microsoft.com/office/drawing/2014/main" id="{0B6BD5CC-15CE-453E-9167-9175EDAADB2A}"/>
              </a:ext>
            </a:extLst>
          </p:cNvPr>
          <p:cNvSpPr>
            <a:spLocks noGrp="1"/>
          </p:cNvSpPr>
          <p:nvPr>
            <p:ph idx="1"/>
          </p:nvPr>
        </p:nvSpPr>
        <p:spPr/>
        <p:txBody>
          <a:bodyPr>
            <a:normAutofit/>
          </a:bodyPr>
          <a:lstStyle/>
          <a:p>
            <a:r>
              <a:rPr lang="en-US" dirty="0"/>
              <a:t>Optometry providers: refer to NVA for all Prior Authorization requirements prior to rendering services.</a:t>
            </a:r>
          </a:p>
          <a:p>
            <a:r>
              <a:rPr lang="en-US" dirty="0"/>
              <a:t>Ophthalmology providers: refer to iCare’s website to confirm if a Prior Authorization is required prior to rendering services.</a:t>
            </a:r>
          </a:p>
          <a:p>
            <a:pPr lvl="1"/>
            <a:r>
              <a:rPr lang="en-US" dirty="0">
                <a:hlinkClick r:id="rId2"/>
              </a:rPr>
              <a:t>https://www.icarehealthplan.org/Prior-Authorization.htm</a:t>
            </a:r>
            <a:r>
              <a:rPr lang="en-US" dirty="0"/>
              <a:t> </a:t>
            </a:r>
          </a:p>
        </p:txBody>
      </p:sp>
      <p:sp>
        <p:nvSpPr>
          <p:cNvPr id="4" name="Slide Number Placeholder 3">
            <a:extLst>
              <a:ext uri="{FF2B5EF4-FFF2-40B4-BE49-F238E27FC236}">
                <a16:creationId xmlns:a16="http://schemas.microsoft.com/office/drawing/2014/main" id="{537DE7FC-3DBA-4DEC-B646-F219AFC0CCB4}"/>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3379064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3EF23-3C96-A528-9162-F2548FA73EF3}"/>
              </a:ext>
            </a:extLst>
          </p:cNvPr>
          <p:cNvSpPr>
            <a:spLocks noGrp="1"/>
          </p:cNvSpPr>
          <p:nvPr>
            <p:ph type="title"/>
          </p:nvPr>
        </p:nvSpPr>
        <p:spPr/>
        <p:txBody>
          <a:bodyPr/>
          <a:lstStyle/>
          <a:p>
            <a:r>
              <a:rPr lang="en-US" dirty="0"/>
              <a:t>NVA Information	</a:t>
            </a:r>
          </a:p>
        </p:txBody>
      </p:sp>
      <p:sp>
        <p:nvSpPr>
          <p:cNvPr id="3" name="Content Placeholder 2">
            <a:extLst>
              <a:ext uri="{FF2B5EF4-FFF2-40B4-BE49-F238E27FC236}">
                <a16:creationId xmlns:a16="http://schemas.microsoft.com/office/drawing/2014/main" id="{F7866C9D-9C07-EF90-B12C-154B98F87632}"/>
              </a:ext>
            </a:extLst>
          </p:cNvPr>
          <p:cNvSpPr>
            <a:spLocks noGrp="1"/>
          </p:cNvSpPr>
          <p:nvPr>
            <p:ph idx="1"/>
          </p:nvPr>
        </p:nvSpPr>
        <p:spPr/>
        <p:txBody>
          <a:bodyPr/>
          <a:lstStyle/>
          <a:p>
            <a:r>
              <a:rPr lang="en-US" dirty="0"/>
              <a:t>1-888-287-0116</a:t>
            </a:r>
          </a:p>
          <a:p>
            <a:r>
              <a:rPr lang="en-US" dirty="0">
                <a:hlinkClick r:id="rId2"/>
              </a:rPr>
              <a:t>www.e-nva.com</a:t>
            </a:r>
            <a:endParaRPr lang="en-US" dirty="0"/>
          </a:p>
          <a:p>
            <a:endParaRPr lang="en-US" dirty="0"/>
          </a:p>
          <a:p>
            <a:r>
              <a:rPr lang="en-US" dirty="0"/>
              <a:t>Mailing address:</a:t>
            </a:r>
          </a:p>
          <a:p>
            <a:pPr lvl="1"/>
            <a:r>
              <a:rPr lang="en-US" dirty="0"/>
              <a:t>PO Box 2187</a:t>
            </a:r>
          </a:p>
          <a:p>
            <a:pPr lvl="1"/>
            <a:r>
              <a:rPr lang="en-US" dirty="0"/>
              <a:t>Clifton NJ 07015</a:t>
            </a:r>
          </a:p>
        </p:txBody>
      </p:sp>
      <p:sp>
        <p:nvSpPr>
          <p:cNvPr id="4" name="Slide Number Placeholder 3">
            <a:extLst>
              <a:ext uri="{FF2B5EF4-FFF2-40B4-BE49-F238E27FC236}">
                <a16:creationId xmlns:a16="http://schemas.microsoft.com/office/drawing/2014/main" id="{58806404-62D1-1DA9-0EF6-28D2CD642B8F}"/>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2690640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5CA2B-C074-476D-A811-74126C0E574C}"/>
              </a:ext>
            </a:extLst>
          </p:cNvPr>
          <p:cNvSpPr>
            <a:spLocks noGrp="1"/>
          </p:cNvSpPr>
          <p:nvPr>
            <p:ph type="title"/>
          </p:nvPr>
        </p:nvSpPr>
        <p:spPr/>
        <p:txBody>
          <a:bodyPr/>
          <a:lstStyle/>
          <a:p>
            <a:r>
              <a:rPr lang="en-US" b="1" dirty="0"/>
              <a:t>Member Payment for Covered Services</a:t>
            </a:r>
            <a:br>
              <a:rPr lang="en-US" dirty="0"/>
            </a:br>
            <a:r>
              <a:rPr lang="en-US" sz="1800" dirty="0"/>
              <a:t>ForwardHealth Topic #86</a:t>
            </a:r>
            <a:endParaRPr lang="en-US" dirty="0"/>
          </a:p>
        </p:txBody>
      </p:sp>
      <p:sp>
        <p:nvSpPr>
          <p:cNvPr id="3" name="Content Placeholder 2">
            <a:extLst>
              <a:ext uri="{FF2B5EF4-FFF2-40B4-BE49-F238E27FC236}">
                <a16:creationId xmlns:a16="http://schemas.microsoft.com/office/drawing/2014/main" id="{C6C8ABE6-19CB-4BF3-9524-C16A62F4535A}"/>
              </a:ext>
            </a:extLst>
          </p:cNvPr>
          <p:cNvSpPr>
            <a:spLocks noGrp="1"/>
          </p:cNvSpPr>
          <p:nvPr>
            <p:ph idx="1"/>
          </p:nvPr>
        </p:nvSpPr>
        <p:spPr/>
        <p:txBody>
          <a:bodyPr>
            <a:normAutofit fontScale="77500" lnSpcReduction="20000"/>
          </a:bodyPr>
          <a:lstStyle/>
          <a:p>
            <a:r>
              <a:rPr lang="en-US" dirty="0"/>
              <a:t>Under state and federal laws, a Medicaid-enrolled provider may not collect payment from a member, or authorized person acting on behalf of the member, for covered services even if the services are covered but do not meet program requirements. Denial of a claim by ForwardHealth does not necessarily render a member liable. However, a covered service for which PA was denied is treated as a noncovered service. (If a member chooses to receive an originally requested service instead of the service approved on a modified PA request, it is also treated as a noncovered service.) If a member requests a covered service for which PA was denied (or modified), the provider may collect payment from the member if certain conditions are met. </a:t>
            </a:r>
          </a:p>
          <a:p>
            <a:r>
              <a:rPr lang="en-US" dirty="0"/>
              <a:t>If a provider collects payment from a member, or an authorized person acting on behalf of the member, for a covered service, the provider may be subject to program sanctions including termination of Medicaid enrollment. </a:t>
            </a:r>
          </a:p>
          <a:p>
            <a:pPr marL="114300" indent="0">
              <a:buNone/>
            </a:pPr>
            <a:endParaRPr lang="en-US" dirty="0"/>
          </a:p>
          <a:p>
            <a:r>
              <a:rPr lang="en-US" dirty="0"/>
              <a:t>ForwardHealth Portal: </a:t>
            </a:r>
            <a:r>
              <a:rPr lang="en-US" dirty="0">
                <a:hlinkClick r:id="rId2"/>
              </a:rPr>
              <a:t>https://www.forwardhealth.wi.gov/WIPortal/</a:t>
            </a:r>
            <a:r>
              <a:rPr lang="en-US" dirty="0"/>
              <a:t> </a:t>
            </a:r>
          </a:p>
        </p:txBody>
      </p:sp>
      <p:sp>
        <p:nvSpPr>
          <p:cNvPr id="4" name="Slide Number Placeholder 3">
            <a:extLst>
              <a:ext uri="{FF2B5EF4-FFF2-40B4-BE49-F238E27FC236}">
                <a16:creationId xmlns:a16="http://schemas.microsoft.com/office/drawing/2014/main" id="{F2E827BB-D3E7-4E6E-8E39-3439702C4147}"/>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359052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5F96-7699-4702-BB3D-55E0F3467135}"/>
              </a:ext>
            </a:extLst>
          </p:cNvPr>
          <p:cNvSpPr>
            <a:spLocks noGrp="1"/>
          </p:cNvSpPr>
          <p:nvPr>
            <p:ph type="title"/>
          </p:nvPr>
        </p:nvSpPr>
        <p:spPr/>
        <p:txBody>
          <a:bodyPr/>
          <a:lstStyle/>
          <a:p>
            <a:r>
              <a:rPr lang="en-US" b="1" dirty="0"/>
              <a:t>Clean Claim Guideline</a:t>
            </a:r>
            <a:br>
              <a:rPr lang="en-US" dirty="0"/>
            </a:br>
            <a:r>
              <a:rPr lang="en-US" sz="1800" dirty="0">
                <a:solidFill>
                  <a:schemeClr val="tx1"/>
                </a:solidFill>
              </a:rPr>
              <a:t>Optometry claims billed to NVA; Ophthalmology claims billed to iCare</a:t>
            </a:r>
            <a:endParaRPr lang="en-US" dirty="0">
              <a:solidFill>
                <a:schemeClr val="tx1"/>
              </a:solidFill>
            </a:endParaRPr>
          </a:p>
        </p:txBody>
      </p:sp>
      <p:pic>
        <p:nvPicPr>
          <p:cNvPr id="5" name="Content Placeholder 4">
            <a:extLst>
              <a:ext uri="{FF2B5EF4-FFF2-40B4-BE49-F238E27FC236}">
                <a16:creationId xmlns:a16="http://schemas.microsoft.com/office/drawing/2014/main" id="{DC82392C-EC78-4B89-A99A-602304EA783B}"/>
              </a:ext>
            </a:extLst>
          </p:cNvPr>
          <p:cNvPicPr>
            <a:picLocks noGrp="1" noChangeAspect="1"/>
          </p:cNvPicPr>
          <p:nvPr>
            <p:ph idx="1"/>
          </p:nvPr>
        </p:nvPicPr>
        <p:blipFill>
          <a:blip r:embed="rId2"/>
          <a:stretch>
            <a:fillRect/>
          </a:stretch>
        </p:blipFill>
        <p:spPr>
          <a:xfrm>
            <a:off x="2130701" y="1417638"/>
            <a:ext cx="3779768" cy="5029013"/>
          </a:xfrm>
          <a:prstGeom prst="rect">
            <a:avLst/>
          </a:prstGeom>
        </p:spPr>
      </p:pic>
      <p:sp>
        <p:nvSpPr>
          <p:cNvPr id="4" name="Slide Number Placeholder 3">
            <a:extLst>
              <a:ext uri="{FF2B5EF4-FFF2-40B4-BE49-F238E27FC236}">
                <a16:creationId xmlns:a16="http://schemas.microsoft.com/office/drawing/2014/main" id="{86FA0029-400E-4399-AE60-664A6BF25D23}"/>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963249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273</TotalTime>
  <Words>1447</Words>
  <Application>Microsoft Office PowerPoint</Application>
  <PresentationFormat>On-screen Show (4:3)</PresentationFormat>
  <Paragraphs>128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Open Sans</vt:lpstr>
      <vt:lpstr>Times New Roman</vt:lpstr>
      <vt:lpstr>Theme1</vt:lpstr>
      <vt:lpstr>iCare Vision Claims Processing Overview</vt:lpstr>
      <vt:lpstr>Disclaimer:</vt:lpstr>
      <vt:lpstr>National Vision Administrators (NVA)</vt:lpstr>
      <vt:lpstr>Medicare (Plans 001 / 007 / 009 / 011)</vt:lpstr>
      <vt:lpstr>Medicaid BadgerCare Plus, SSI, and Family Care Partnership</vt:lpstr>
      <vt:lpstr>Prior Authorization</vt:lpstr>
      <vt:lpstr>NVA Information </vt:lpstr>
      <vt:lpstr>Member Payment for Covered Services ForwardHealth Topic #86</vt:lpstr>
      <vt:lpstr>Clean Claim Guideline Optometry claims billed to NVA; Ophthalmology claims billed to iCare</vt:lpstr>
      <vt:lpstr>Claims Filing Limits</vt:lpstr>
      <vt:lpstr>Claims Submission </vt:lpstr>
      <vt:lpstr>iCare Provider Portal Access </vt:lpstr>
      <vt:lpstr>Electronic Funds Transfer (EFT)  and Electronic Remittance Advice (ERA)</vt:lpstr>
      <vt:lpstr>GENERAL CONTACT/INDIVIDUAL DEPARTMENT PHONE AND FAX NUMBERS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38</cp:revision>
  <dcterms:created xsi:type="dcterms:W3CDTF">2019-07-23T16:06:26Z</dcterms:created>
  <dcterms:modified xsi:type="dcterms:W3CDTF">2024-02-01T16:24:41Z</dcterms:modified>
</cp:coreProperties>
</file>