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19"/>
  </p:notesMasterIdLst>
  <p:sldIdLst>
    <p:sldId id="256" r:id="rId2"/>
    <p:sldId id="257" r:id="rId3"/>
    <p:sldId id="272" r:id="rId4"/>
    <p:sldId id="273" r:id="rId5"/>
    <p:sldId id="276" r:id="rId6"/>
    <p:sldId id="258" r:id="rId7"/>
    <p:sldId id="277" r:id="rId8"/>
    <p:sldId id="259" r:id="rId9"/>
    <p:sldId id="261" r:id="rId10"/>
    <p:sldId id="262" r:id="rId11"/>
    <p:sldId id="278" r:id="rId12"/>
    <p:sldId id="279" r:id="rId13"/>
    <p:sldId id="268" r:id="rId14"/>
    <p:sldId id="271" r:id="rId15"/>
    <p:sldId id="263" r:id="rId16"/>
    <p:sldId id="274" r:id="rId17"/>
    <p:sldId id="275" r:id="rId18"/>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444" y="7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9098D6C7-F04E-461F-BD25-A278E967AA16}" type="datetimeFigureOut">
              <a:rPr lang="en-US" smtClean="0"/>
              <a:t>2/1/2024</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DADF8CD0-B1F2-4DDB-BBA7-F598749A03B3}" type="slidenum">
              <a:rPr lang="en-US" smtClean="0"/>
              <a:t>‹#›</a:t>
            </a:fld>
            <a:endParaRPr lang="en-US"/>
          </a:p>
        </p:txBody>
      </p:sp>
    </p:spTree>
    <p:extLst>
      <p:ext uri="{BB962C8B-B14F-4D97-AF65-F5344CB8AC3E}">
        <p14:creationId xmlns:p14="http://schemas.microsoft.com/office/powerpoint/2010/main" val="789523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1BD43AA-2374-4666-98C7-70B96DEA8616}"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6EF633C-397B-4ADC-8990-580AD2E4E91A}"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D7677F0-AD81-4C19-8270-4FA6D9908612}"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D759DEC-2B7E-49EF-922F-2D5E3F2898C1}"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52814A3-72A7-4955-B92E-BFB72E639926}"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1800">
                <a:latin typeface="Open Sans" panose="020B0606030504020204" pitchFamily="34" charset="0"/>
                <a:ea typeface="Open Sans" panose="020B0606030504020204" pitchFamily="34" charset="0"/>
                <a:cs typeface="Open Sans" panose="020B0606030504020204" pitchFamily="34" charset="0"/>
              </a:defRPr>
            </a:lvl4pPr>
            <a:lvl5pPr>
              <a:defRPr sz="1800">
                <a:latin typeface="Open Sans" panose="020B0606030504020204" pitchFamily="34" charset="0"/>
                <a:ea typeface="Open Sans" panose="020B0606030504020204" pitchFamily="34" charset="0"/>
                <a:cs typeface="Open Sans" panose="020B0606030504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419600" y="1536192"/>
            <a:ext cx="3657600" cy="4590288"/>
          </a:xfrm>
        </p:spPr>
        <p:txBody>
          <a:bodyPr/>
          <a:lstStyle>
            <a:lvl1pPr>
              <a:defRPr sz="28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1800">
                <a:latin typeface="Open Sans" panose="020B0606030504020204" pitchFamily="34" charset="0"/>
                <a:ea typeface="Open Sans" panose="020B0606030504020204" pitchFamily="34" charset="0"/>
                <a:cs typeface="Open Sans" panose="020B0606030504020204" pitchFamily="34" charset="0"/>
              </a:defRPr>
            </a:lvl4pPr>
            <a:lvl5pPr>
              <a:defRPr sz="1800">
                <a:latin typeface="Open Sans" panose="020B0606030504020204" pitchFamily="34" charset="0"/>
                <a:ea typeface="Open Sans" panose="020B0606030504020204" pitchFamily="34" charset="0"/>
                <a:cs typeface="Open Sans" panose="020B0606030504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824329D-B14C-4B1D-84C6-0E2FC09FBCF4}" type="datetime1">
              <a:rPr lang="en-US" smtClean="0"/>
              <a:t>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1800">
                <a:latin typeface="Open Sans" panose="020B0606030504020204" pitchFamily="34" charset="0"/>
                <a:ea typeface="Open Sans" panose="020B0606030504020204" pitchFamily="34" charset="0"/>
                <a:cs typeface="Open Sans" panose="020B0606030504020204" pitchFamily="34" charset="0"/>
              </a:defRPr>
            </a:lvl3pPr>
            <a:lvl4pPr>
              <a:defRPr sz="1600">
                <a:latin typeface="Open Sans" panose="020B0606030504020204" pitchFamily="34" charset="0"/>
                <a:ea typeface="Open Sans" panose="020B0606030504020204" pitchFamily="34" charset="0"/>
                <a:cs typeface="Open Sans" panose="020B0606030504020204" pitchFamily="34" charset="0"/>
              </a:defRPr>
            </a:lvl4pPr>
            <a:lvl5pPr>
              <a:defRPr sz="16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1800">
                <a:latin typeface="Open Sans" panose="020B0606030504020204" pitchFamily="34" charset="0"/>
                <a:ea typeface="Open Sans" panose="020B0606030504020204" pitchFamily="34" charset="0"/>
                <a:cs typeface="Open Sans" panose="020B0606030504020204" pitchFamily="34" charset="0"/>
              </a:defRPr>
            </a:lvl3pPr>
            <a:lvl4pPr>
              <a:defRPr sz="1600">
                <a:latin typeface="Open Sans" panose="020B0606030504020204" pitchFamily="34" charset="0"/>
                <a:ea typeface="Open Sans" panose="020B0606030504020204" pitchFamily="34" charset="0"/>
                <a:cs typeface="Open Sans" panose="020B0606030504020204" pitchFamily="34" charset="0"/>
              </a:defRPr>
            </a:lvl4pPr>
            <a:lvl5pPr>
              <a:defRPr sz="16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7F266DA-BDFC-46C3-9FE1-59008DAA3B40}" type="datetime1">
              <a:rPr lang="en-US" smtClean="0"/>
              <a:t>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13054B99-7257-489E-9E0B-860E17932C98}" type="datetime1">
              <a:rPr lang="en-US" smtClean="0"/>
              <a:t>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E930D9-2D74-4377-AD66-AA3546CA582A}" type="datetime1">
              <a:rPr lang="en-US" smtClean="0"/>
              <a:t>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993DDA2D-996B-4A5E-B601-FDB4348C6E21}" type="datetime1">
              <a:rPr lang="en-US" smtClean="0"/>
              <a:t>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D7D0F-3A27-45D3-AB4A-EEE967871401}"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Picture Placeholder 2"/>
          <p:cNvSpPr>
            <a:spLocks noGrp="1"/>
          </p:cNvSpPr>
          <p:nvPr>
            <p:ph type="pic" idx="1"/>
          </p:nvPr>
        </p:nvSpPr>
        <p:spPr>
          <a:xfrm>
            <a:off x="0" y="0"/>
            <a:ext cx="8458200" cy="5486400"/>
          </a:xfrm>
        </p:spPr>
        <p:txBody>
          <a:bodyPr/>
          <a:lstStyle>
            <a:lvl1pPr marL="0" indent="0">
              <a:buNone/>
              <a:defRPr sz="32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C08DBEF4-AB3E-4416-B915-FD55617A9298}" type="datetime1">
              <a:rPr lang="en-US" smtClean="0"/>
              <a:t>2/1/2024</a:t>
            </a:fld>
            <a:endParaRPr lang="en-US" dirty="0"/>
          </a:p>
        </p:txBody>
      </p:sp>
      <p:sp>
        <p:nvSpPr>
          <p:cNvPr id="9" name="Slide Number Placeholder 8"/>
          <p:cNvSpPr>
            <a:spLocks noGrp="1"/>
          </p:cNvSpPr>
          <p:nvPr>
            <p:ph type="sldNum" sz="quarter" idx="11"/>
          </p:nvPr>
        </p:nvSpPr>
        <p:spPr/>
        <p:txBody>
          <a:bodyPr/>
          <a:lstStyle/>
          <a:p>
            <a:fld id="{786D7D0F-3A27-45D3-AB4A-EEE967871401}"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86D7D0F-3A27-45D3-AB4A-EEE967871401}"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DCE3B5E-87A1-4FFD-9E77-DE7F922BC303}" type="datetime1">
              <a:rPr lang="en-US" smtClean="0"/>
              <a:t>2/1/2024</a:t>
            </a:fld>
            <a:endParaRPr lang="en-US" dirty="0"/>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Open Sans" panose="020B0606030504020204" pitchFamily="34" charset="0"/>
          <a:ea typeface="Open Sans" panose="020B0606030504020204" pitchFamily="34" charset="0"/>
          <a:cs typeface="Open Sans" panose="020B0606030504020204" pitchFamily="34" charset="0"/>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products3.ssigroup.com/ProviderRegistration/registe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instamed.com/eraeft" TargetMode="External"/><Relationship Id="rId2" Type="http://schemas.openxmlformats.org/officeDocument/2006/relationships/hyperlink" Target="https://register.instamed.com/eraeft" TargetMode="External"/><Relationship Id="rId1" Type="http://schemas.openxmlformats.org/officeDocument/2006/relationships/slideLayout" Target="../slideLayouts/slideLayout2.xml"/><Relationship Id="rId4" Type="http://schemas.openxmlformats.org/officeDocument/2006/relationships/hyperlink" Target="tel:+1-866-945-7990"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carehealthplan.org/Files/Resources/PROVIDER-DOCS/iCare_Provider_Portal_Guide.pdf" TargetMode="External"/><Relationship Id="rId2" Type="http://schemas.openxmlformats.org/officeDocument/2006/relationships/hyperlink" Target="mailto:ProviderRelationsSpecialist@iCareHealthPlan.org" TargetMode="External"/><Relationship Id="rId1" Type="http://schemas.openxmlformats.org/officeDocument/2006/relationships/slideLayout" Target="../slideLayouts/slideLayout2.xml"/><Relationship Id="rId5" Type="http://schemas.openxmlformats.org/officeDocument/2006/relationships/hyperlink" Target="mailto:provideroutreach@icarehealthplan.org" TargetMode="External"/><Relationship Id="rId4" Type="http://schemas.openxmlformats.org/officeDocument/2006/relationships/hyperlink" Target="mailto:ProviderOutreach@iCareHealthPlan.org?subject=Question%20about%20the%20iCare%20Provider%20Portal%20"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cms.gov/" TargetMode="External"/><Relationship Id="rId2" Type="http://schemas.openxmlformats.org/officeDocument/2006/relationships/hyperlink" Target="https://www.forwardhealth.wi.gov/WIPortal/" TargetMode="External"/><Relationship Id="rId1" Type="http://schemas.openxmlformats.org/officeDocument/2006/relationships/slideLayout" Target="../slideLayouts/slideLayout2.xml"/><Relationship Id="rId5" Type="http://schemas.openxmlformats.org/officeDocument/2006/relationships/hyperlink" Target="https://www.cms.gov/center/provider-Type/home-Health-Agency-HHA-Center.html" TargetMode="External"/><Relationship Id="rId4" Type="http://schemas.openxmlformats.org/officeDocument/2006/relationships/hyperlink" Target="https://www.forwardhealth.wi.gov/WIPortal/Subsystem/KW/Display.aspx"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mailto:providerservices@icarehealthplan.org"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icarehealthplan.org/Prior-Authorization.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icarehealthplan.org/Prior-Authorization.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icarehealthplan.org/Education/Resources.htm" TargetMode="External"/><Relationship Id="rId2" Type="http://schemas.openxmlformats.org/officeDocument/2006/relationships/hyperlink" Target="https://www.icarehealthplan.org/Claims/Claims-Processing.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45E87EB-1845-4E1F-B7E6-2A316847120F}"/>
              </a:ext>
            </a:extLst>
          </p:cNvPr>
          <p:cNvSpPr>
            <a:spLocks noGrp="1"/>
          </p:cNvSpPr>
          <p:nvPr>
            <p:ph type="subTitle" idx="1"/>
          </p:nvPr>
        </p:nvSpPr>
        <p:spPr/>
        <p:txBody>
          <a:bodyPr/>
          <a:lstStyle/>
          <a:p>
            <a:r>
              <a:rPr lang="en-US" i="1" dirty="0"/>
              <a:t>iCare</a:t>
            </a:r>
            <a:r>
              <a:rPr lang="en-US" dirty="0"/>
              <a:t> Guide for Personal Care Worker (PCW)</a:t>
            </a:r>
            <a:br>
              <a:rPr lang="en-US" dirty="0"/>
            </a:br>
            <a:r>
              <a:rPr lang="en-US" dirty="0"/>
              <a:t>CLAIMS PROCESSING OVERVIEW</a:t>
            </a:r>
          </a:p>
        </p:txBody>
      </p:sp>
      <p:sp>
        <p:nvSpPr>
          <p:cNvPr id="4" name="Slide Number Placeholder 3">
            <a:extLst>
              <a:ext uri="{FF2B5EF4-FFF2-40B4-BE49-F238E27FC236}">
                <a16:creationId xmlns:a16="http://schemas.microsoft.com/office/drawing/2014/main" id="{9E674729-5763-405D-914A-074862DCF2C4}"/>
              </a:ext>
            </a:extLst>
          </p:cNvPr>
          <p:cNvSpPr>
            <a:spLocks noGrp="1"/>
          </p:cNvSpPr>
          <p:nvPr>
            <p:ph type="sldNum" sz="quarter" idx="12"/>
          </p:nvPr>
        </p:nvSpPr>
        <p:spPr/>
        <p:txBody>
          <a:bodyPr/>
          <a:lstStyle/>
          <a:p>
            <a:fld id="{786D7D0F-3A27-45D3-AB4A-EEE967871401}" type="slidenum">
              <a:rPr lang="en-US" smtClean="0"/>
              <a:t>1</a:t>
            </a:fld>
            <a:endParaRPr lang="en-US" dirty="0"/>
          </a:p>
        </p:txBody>
      </p:sp>
      <p:pic>
        <p:nvPicPr>
          <p:cNvPr id="5" name="Picture 4">
            <a:extLst>
              <a:ext uri="{FF2B5EF4-FFF2-40B4-BE49-F238E27FC236}">
                <a16:creationId xmlns:a16="http://schemas.microsoft.com/office/drawing/2014/main" id="{63726763-C80C-4550-BD61-E3834367E1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800" y="762000"/>
            <a:ext cx="4572000" cy="2057400"/>
          </a:xfrm>
          <a:prstGeom prst="rect">
            <a:avLst/>
          </a:prstGeom>
        </p:spPr>
      </p:pic>
      <p:sp>
        <p:nvSpPr>
          <p:cNvPr id="6" name="Footer Placeholder 5">
            <a:extLst>
              <a:ext uri="{FF2B5EF4-FFF2-40B4-BE49-F238E27FC236}">
                <a16:creationId xmlns:a16="http://schemas.microsoft.com/office/drawing/2014/main" id="{8A1D1BD7-CEF6-46F9-8755-0663EF50A738}"/>
              </a:ext>
            </a:extLst>
          </p:cNvPr>
          <p:cNvSpPr>
            <a:spLocks noGrp="1"/>
          </p:cNvSpPr>
          <p:nvPr>
            <p:ph type="ftr" sz="quarter" idx="11"/>
          </p:nvPr>
        </p:nvSpPr>
        <p:spPr/>
        <p:txBody>
          <a:bodyPr/>
          <a:lstStyle/>
          <a:p>
            <a:r>
              <a:rPr lang="en-US" dirty="0"/>
              <a:t>Reviewed: January 2024</a:t>
            </a:r>
          </a:p>
        </p:txBody>
      </p:sp>
      <p:sp>
        <p:nvSpPr>
          <p:cNvPr id="7" name="TextBox 6">
            <a:extLst>
              <a:ext uri="{FF2B5EF4-FFF2-40B4-BE49-F238E27FC236}">
                <a16:creationId xmlns:a16="http://schemas.microsoft.com/office/drawing/2014/main" id="{D01B400B-13C7-9A7F-738A-F0E1BFD0C815}"/>
              </a:ext>
            </a:extLst>
          </p:cNvPr>
          <p:cNvSpPr txBox="1"/>
          <p:nvPr/>
        </p:nvSpPr>
        <p:spPr>
          <a:xfrm>
            <a:off x="3762102" y="2678667"/>
            <a:ext cx="4572000" cy="307777"/>
          </a:xfrm>
          <a:prstGeom prst="rect">
            <a:avLst/>
          </a:prstGeom>
          <a:noFill/>
        </p:spPr>
        <p:txBody>
          <a:bodyPr wrap="square">
            <a:spAutoFit/>
          </a:bodyPr>
          <a:lstStyle/>
          <a:p>
            <a:r>
              <a:rPr lang="en-US" sz="1400" dirty="0">
                <a:effectLst/>
                <a:latin typeface="Open Sans" panose="020B0606030504020204" pitchFamily="34" charset="0"/>
                <a:ea typeface="Open Sans" panose="020B0606030504020204" pitchFamily="34" charset="0"/>
                <a:cs typeface="Open Sans" panose="020B0606030504020204" pitchFamily="34" charset="0"/>
              </a:rPr>
              <a:t>a Humana Inc, subsidiary</a:t>
            </a:r>
            <a:endParaRPr lang="en-US" sz="14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485827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0CA00-150B-42AA-99C0-0C8921D03D6D}"/>
              </a:ext>
            </a:extLst>
          </p:cNvPr>
          <p:cNvSpPr>
            <a:spLocks noGrp="1"/>
          </p:cNvSpPr>
          <p:nvPr>
            <p:ph type="title"/>
          </p:nvPr>
        </p:nvSpPr>
        <p:spPr/>
        <p:txBody>
          <a:bodyPr/>
          <a:lstStyle/>
          <a:p>
            <a:r>
              <a:rPr lang="en-US" b="1" dirty="0"/>
              <a:t>Claims Filing Limits</a:t>
            </a:r>
            <a:endParaRPr lang="en-US" dirty="0"/>
          </a:p>
        </p:txBody>
      </p:sp>
      <p:sp>
        <p:nvSpPr>
          <p:cNvPr id="3" name="Content Placeholder 2">
            <a:extLst>
              <a:ext uri="{FF2B5EF4-FFF2-40B4-BE49-F238E27FC236}">
                <a16:creationId xmlns:a16="http://schemas.microsoft.com/office/drawing/2014/main" id="{1115E514-D240-4E55-80F2-30186F560A7C}"/>
              </a:ext>
            </a:extLst>
          </p:cNvPr>
          <p:cNvSpPr>
            <a:spLocks noGrp="1"/>
          </p:cNvSpPr>
          <p:nvPr>
            <p:ph idx="1"/>
          </p:nvPr>
        </p:nvSpPr>
        <p:spPr/>
        <p:txBody>
          <a:bodyPr>
            <a:normAutofit/>
          </a:bodyPr>
          <a:lstStyle/>
          <a:p>
            <a:r>
              <a:rPr lang="en-US" dirty="0"/>
              <a:t>Timely filing limits for all providers is 120 days from the date of service, unless otherwise agreed upon and included in the Provider’s service agreement with </a:t>
            </a:r>
            <a:r>
              <a:rPr lang="en-US" i="1" dirty="0"/>
              <a:t>i</a:t>
            </a:r>
            <a:r>
              <a:rPr lang="en-US" dirty="0"/>
              <a:t>Care.</a:t>
            </a:r>
          </a:p>
          <a:p>
            <a:r>
              <a:rPr lang="en-US" dirty="0"/>
              <a:t>Providers are to submit all claims for services rendered where </a:t>
            </a:r>
            <a:r>
              <a:rPr lang="en-US" i="1" dirty="0"/>
              <a:t>i</a:t>
            </a:r>
            <a:r>
              <a:rPr lang="en-US" dirty="0"/>
              <a:t>Care Medicare is primary or </a:t>
            </a:r>
            <a:r>
              <a:rPr lang="en-US" i="1" dirty="0"/>
              <a:t>i</a:t>
            </a:r>
            <a:r>
              <a:rPr lang="en-US" dirty="0"/>
              <a:t>Care Medicaid is primary according to the terms of the contract. Timely filing limits apply to initial claim submissions, resubmissions and corrected claims.</a:t>
            </a:r>
          </a:p>
          <a:p>
            <a:endParaRPr lang="en-US" dirty="0"/>
          </a:p>
        </p:txBody>
      </p:sp>
      <p:sp>
        <p:nvSpPr>
          <p:cNvPr id="4" name="Slide Number Placeholder 3">
            <a:extLst>
              <a:ext uri="{FF2B5EF4-FFF2-40B4-BE49-F238E27FC236}">
                <a16:creationId xmlns:a16="http://schemas.microsoft.com/office/drawing/2014/main" id="{51ADE887-7302-4B9B-9B33-FC18D5382302}"/>
              </a:ext>
            </a:extLst>
          </p:cNvPr>
          <p:cNvSpPr>
            <a:spLocks noGrp="1"/>
          </p:cNvSpPr>
          <p:nvPr>
            <p:ph type="sldNum" sz="quarter" idx="12"/>
          </p:nvPr>
        </p:nvSpPr>
        <p:spPr/>
        <p:txBody>
          <a:bodyPr/>
          <a:lstStyle/>
          <a:p>
            <a:fld id="{786D7D0F-3A27-45D3-AB4A-EEE967871401}" type="slidenum">
              <a:rPr lang="en-US" smtClean="0"/>
              <a:t>10</a:t>
            </a:fld>
            <a:endParaRPr lang="en-US" dirty="0"/>
          </a:p>
        </p:txBody>
      </p:sp>
    </p:spTree>
    <p:extLst>
      <p:ext uri="{BB962C8B-B14F-4D97-AF65-F5344CB8AC3E}">
        <p14:creationId xmlns:p14="http://schemas.microsoft.com/office/powerpoint/2010/main" val="1720550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AF502-A8E0-4732-AD1B-1433DB343CFE}"/>
              </a:ext>
            </a:extLst>
          </p:cNvPr>
          <p:cNvSpPr>
            <a:spLocks noGrp="1"/>
          </p:cNvSpPr>
          <p:nvPr>
            <p:ph type="title"/>
          </p:nvPr>
        </p:nvSpPr>
        <p:spPr/>
        <p:txBody>
          <a:bodyPr/>
          <a:lstStyle/>
          <a:p>
            <a:r>
              <a:rPr lang="en-US" b="1" dirty="0"/>
              <a:t>Claims Submission	</a:t>
            </a:r>
          </a:p>
        </p:txBody>
      </p:sp>
      <p:sp>
        <p:nvSpPr>
          <p:cNvPr id="3" name="Content Placeholder 2">
            <a:extLst>
              <a:ext uri="{FF2B5EF4-FFF2-40B4-BE49-F238E27FC236}">
                <a16:creationId xmlns:a16="http://schemas.microsoft.com/office/drawing/2014/main" id="{9A292B64-06A7-4A80-92C4-AC35579D411E}"/>
              </a:ext>
            </a:extLst>
          </p:cNvPr>
          <p:cNvSpPr>
            <a:spLocks noGrp="1"/>
          </p:cNvSpPr>
          <p:nvPr>
            <p:ph idx="1"/>
          </p:nvPr>
        </p:nvSpPr>
        <p:spPr/>
        <p:txBody>
          <a:bodyPr>
            <a:normAutofit fontScale="92500" lnSpcReduction="10000"/>
          </a:bodyPr>
          <a:lstStyle/>
          <a:p>
            <a:r>
              <a:rPr lang="en-US" u="sng" dirty="0"/>
              <a:t>Medicare/Medicaid Covered Services</a:t>
            </a:r>
          </a:p>
          <a:p>
            <a:pPr marL="114300" indent="0">
              <a:buNone/>
            </a:pPr>
            <a:r>
              <a:rPr lang="en-US" dirty="0"/>
              <a:t>	Independent Care Health Plan</a:t>
            </a:r>
          </a:p>
          <a:p>
            <a:pPr marL="114300" indent="0">
              <a:buNone/>
            </a:pPr>
            <a:r>
              <a:rPr lang="en-US" dirty="0"/>
              <a:t>	P.O. Box 280</a:t>
            </a:r>
          </a:p>
          <a:p>
            <a:pPr marL="114300" indent="0">
              <a:buNone/>
            </a:pPr>
            <a:r>
              <a:rPr lang="en-US" dirty="0"/>
              <a:t>	Glen Burnie, MD 21060-0280</a:t>
            </a:r>
          </a:p>
          <a:p>
            <a:r>
              <a:rPr lang="en-US" u="sng" dirty="0"/>
              <a:t>Long-Term Care Services</a:t>
            </a:r>
          </a:p>
          <a:p>
            <a:pPr marL="114300" indent="0">
              <a:buNone/>
            </a:pPr>
            <a:r>
              <a:rPr lang="en-US" dirty="0"/>
              <a:t>	Independent Care Health Plan</a:t>
            </a:r>
          </a:p>
          <a:p>
            <a:pPr marL="114300" indent="0">
              <a:buNone/>
            </a:pPr>
            <a:r>
              <a:rPr lang="en-US" dirty="0"/>
              <a:t>	P.O. Box 670</a:t>
            </a:r>
          </a:p>
          <a:p>
            <a:pPr marL="114300" indent="0">
              <a:buNone/>
            </a:pPr>
            <a:r>
              <a:rPr lang="en-US" dirty="0"/>
              <a:t>	Glen Burnie, MD 21060-0670</a:t>
            </a:r>
          </a:p>
          <a:p>
            <a:r>
              <a:rPr lang="en-US" i="1" dirty="0"/>
              <a:t>i</a:t>
            </a:r>
            <a:r>
              <a:rPr lang="en-US" dirty="0"/>
              <a:t>Care is partner with the claims clearinghouse, SSI Claimsnet, to allow electronic claims submission. </a:t>
            </a:r>
          </a:p>
          <a:p>
            <a:r>
              <a:rPr lang="en-US" dirty="0"/>
              <a:t>To register with SSI Claimsnet for electronic claims submission via the Internet, click </a:t>
            </a:r>
            <a:r>
              <a:rPr lang="en-US" u="sng" dirty="0">
                <a:hlinkClick r:id="rId2"/>
              </a:rPr>
              <a:t>here</a:t>
            </a:r>
            <a:r>
              <a:rPr lang="en-US" dirty="0"/>
              <a:t>. Select </a:t>
            </a:r>
            <a:r>
              <a:rPr lang="en-US" i="1" dirty="0"/>
              <a:t>i</a:t>
            </a:r>
            <a:r>
              <a:rPr lang="en-US" dirty="0"/>
              <a:t>Care in the payer drop down box on the registration form to avoid paying any set-up or submission fees for your </a:t>
            </a:r>
            <a:r>
              <a:rPr lang="en-US" i="1" dirty="0"/>
              <a:t>i</a:t>
            </a:r>
            <a:r>
              <a:rPr lang="en-US" dirty="0"/>
              <a:t>Care claims through SSI Claimsnet</a:t>
            </a:r>
          </a:p>
          <a:p>
            <a:endParaRPr lang="en-US" dirty="0"/>
          </a:p>
        </p:txBody>
      </p:sp>
      <p:sp>
        <p:nvSpPr>
          <p:cNvPr id="4" name="Slide Number Placeholder 3">
            <a:extLst>
              <a:ext uri="{FF2B5EF4-FFF2-40B4-BE49-F238E27FC236}">
                <a16:creationId xmlns:a16="http://schemas.microsoft.com/office/drawing/2014/main" id="{D26C9116-BE17-4DBF-B242-CCAAEC39A496}"/>
              </a:ext>
            </a:extLst>
          </p:cNvPr>
          <p:cNvSpPr>
            <a:spLocks noGrp="1"/>
          </p:cNvSpPr>
          <p:nvPr>
            <p:ph type="sldNum" sz="quarter" idx="12"/>
          </p:nvPr>
        </p:nvSpPr>
        <p:spPr/>
        <p:txBody>
          <a:bodyPr/>
          <a:lstStyle/>
          <a:p>
            <a:fld id="{786D7D0F-3A27-45D3-AB4A-EEE967871401}" type="slidenum">
              <a:rPr lang="en-US" smtClean="0"/>
              <a:t>11</a:t>
            </a:fld>
            <a:endParaRPr lang="en-US" dirty="0"/>
          </a:p>
        </p:txBody>
      </p:sp>
    </p:spTree>
    <p:extLst>
      <p:ext uri="{BB962C8B-B14F-4D97-AF65-F5344CB8AC3E}">
        <p14:creationId xmlns:p14="http://schemas.microsoft.com/office/powerpoint/2010/main" val="127470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04D7F-8546-7D1C-2129-729B3B39E0B8}"/>
              </a:ext>
            </a:extLst>
          </p:cNvPr>
          <p:cNvSpPr>
            <a:spLocks noGrp="1"/>
          </p:cNvSpPr>
          <p:nvPr>
            <p:ph type="title"/>
          </p:nvPr>
        </p:nvSpPr>
        <p:spPr/>
        <p:txBody>
          <a:bodyPr/>
          <a:lstStyle/>
          <a:p>
            <a:r>
              <a:rPr lang="en-US" sz="3200" dirty="0"/>
              <a:t>Electronic Funds Transfer (EFT)  and Electronic Remittance Advice (ERA)</a:t>
            </a:r>
          </a:p>
        </p:txBody>
      </p:sp>
      <p:sp>
        <p:nvSpPr>
          <p:cNvPr id="3" name="Content Placeholder 2">
            <a:extLst>
              <a:ext uri="{FF2B5EF4-FFF2-40B4-BE49-F238E27FC236}">
                <a16:creationId xmlns:a16="http://schemas.microsoft.com/office/drawing/2014/main" id="{44025E9C-F4AB-9F6E-F183-691EA2E5A0D7}"/>
              </a:ext>
            </a:extLst>
          </p:cNvPr>
          <p:cNvSpPr>
            <a:spLocks noGrp="1"/>
          </p:cNvSpPr>
          <p:nvPr>
            <p:ph idx="1"/>
          </p:nvPr>
        </p:nvSpPr>
        <p:spPr/>
        <p:txBody>
          <a:bodyPr>
            <a:normAutofit fontScale="77500" lnSpcReduction="20000"/>
          </a:bodyPr>
          <a:lstStyle/>
          <a:p>
            <a:pPr marL="114300" indent="0">
              <a:buNone/>
            </a:pPr>
            <a:r>
              <a:rPr lang="en-US" dirty="0"/>
              <a:t>Electronic Funds Transfer (EFT) </a:t>
            </a:r>
            <a:r>
              <a:rPr lang="en-US" dirty="0" err="1"/>
              <a:t>Enrollment</a:t>
            </a:r>
            <a:r>
              <a:rPr lang="en-US" i="1" dirty="0" err="1">
                <a:effectLst/>
                <a:latin typeface="Times New Roman" panose="02020603050405020304" pitchFamily="18" charset="0"/>
              </a:rPr>
              <a:t>i</a:t>
            </a:r>
            <a:r>
              <a:rPr lang="en-US" dirty="0" err="1">
                <a:effectLst/>
              </a:rPr>
              <a:t>Care</a:t>
            </a:r>
            <a:r>
              <a:rPr lang="en-US" dirty="0">
                <a:effectLst/>
              </a:rPr>
              <a:t> has joined the InstaMed Network to deliver your payments as free electronic remittance advice (ERA) and electronic funds transfer (EFT).</a:t>
            </a:r>
            <a:br>
              <a:rPr lang="en-US" dirty="0">
                <a:effectLst/>
              </a:rPr>
            </a:br>
            <a:br>
              <a:rPr lang="en-US" dirty="0">
                <a:effectLst/>
              </a:rPr>
            </a:br>
            <a:r>
              <a:rPr lang="en-US" u="sng" dirty="0">
                <a:solidFill>
                  <a:srgbClr val="E03200"/>
                </a:solidFill>
                <a:effectLst/>
                <a:hlinkClick r:id="rId2" tooltip="Leaves this website"/>
              </a:rPr>
              <a:t>Sign up now</a:t>
            </a:r>
            <a:r>
              <a:rPr lang="en-US" dirty="0">
                <a:effectLst/>
              </a:rPr>
              <a:t> to receive </a:t>
            </a:r>
            <a:r>
              <a:rPr lang="en-US" i="1" dirty="0">
                <a:effectLst/>
                <a:latin typeface="Times New Roman" panose="02020603050405020304" pitchFamily="18" charset="0"/>
              </a:rPr>
              <a:t>i</a:t>
            </a:r>
            <a:r>
              <a:rPr lang="en-US" dirty="0">
                <a:effectLst/>
              </a:rPr>
              <a:t>Care payments as direct deposits!</a:t>
            </a:r>
            <a:br>
              <a:rPr lang="en-US" dirty="0">
                <a:effectLst/>
              </a:rPr>
            </a:br>
            <a:br>
              <a:rPr lang="en-US" dirty="0">
                <a:effectLst/>
              </a:rPr>
            </a:br>
            <a:r>
              <a:rPr lang="en-US" dirty="0">
                <a:effectLst/>
              </a:rPr>
              <a:t>ERA/EFT is a convenient, paperless and secure way to receive claims payments. Funds are deposited directly into your designated bank account and include the TRN Reassociation Trace Number in accordance with CAQH CORE Phase III Operating Rules for HIPAA standard transactions. Additional benefits include:</a:t>
            </a:r>
          </a:p>
          <a:p>
            <a:r>
              <a:rPr lang="en-US" dirty="0">
                <a:effectLst/>
              </a:rPr>
              <a:t>Accelerated access to funds with direct deposit into your existing bank account</a:t>
            </a:r>
          </a:p>
          <a:p>
            <a:r>
              <a:rPr lang="en-US" dirty="0">
                <a:effectLst/>
              </a:rPr>
              <a:t>Reduced administrative costs by eliminating paper checks and remittances</a:t>
            </a:r>
          </a:p>
          <a:p>
            <a:r>
              <a:rPr lang="en-US" dirty="0">
                <a:effectLst/>
              </a:rPr>
              <a:t>No disruption to your current workflow — ERAs can also be routed to your existing clearinghouse</a:t>
            </a:r>
          </a:p>
          <a:p>
            <a:pPr marL="114300" indent="0">
              <a:buNone/>
            </a:pPr>
            <a:r>
              <a:rPr lang="en-US" dirty="0">
                <a:effectLst/>
              </a:rPr>
              <a:t>You have two simple options to register for free ERA/EFT from InstaMed:</a:t>
            </a:r>
          </a:p>
          <a:p>
            <a:r>
              <a:rPr lang="en-US" dirty="0">
                <a:effectLst/>
              </a:rPr>
              <a:t>Online: visit </a:t>
            </a:r>
            <a:r>
              <a:rPr lang="en-US" u="sng" dirty="0">
                <a:solidFill>
                  <a:srgbClr val="E03200"/>
                </a:solidFill>
                <a:effectLst/>
                <a:hlinkClick r:id="rId3" tooltip="Leaves this website"/>
              </a:rPr>
              <a:t>www.instamed.com/eraeft</a:t>
            </a:r>
            <a:endParaRPr lang="en-US" dirty="0">
              <a:effectLst/>
            </a:endParaRPr>
          </a:p>
          <a:p>
            <a:r>
              <a:rPr lang="en-US" dirty="0">
                <a:effectLst/>
              </a:rPr>
              <a:t>Phone: call us at </a:t>
            </a:r>
            <a:r>
              <a:rPr lang="en-US" u="sng" dirty="0">
                <a:solidFill>
                  <a:srgbClr val="E03200"/>
                </a:solidFill>
                <a:effectLst/>
                <a:hlinkClick r:id="rId4"/>
              </a:rPr>
              <a:t>(866) 945-7990</a:t>
            </a:r>
            <a:r>
              <a:rPr lang="en-US" dirty="0">
                <a:effectLst/>
              </a:rPr>
              <a:t> to speak with a live agent</a:t>
            </a:r>
          </a:p>
          <a:p>
            <a:pPr marL="114300" indent="0">
              <a:buNone/>
            </a:pPr>
            <a:endParaRPr lang="en-US" dirty="0"/>
          </a:p>
        </p:txBody>
      </p:sp>
      <p:sp>
        <p:nvSpPr>
          <p:cNvPr id="4" name="Slide Number Placeholder 3">
            <a:extLst>
              <a:ext uri="{FF2B5EF4-FFF2-40B4-BE49-F238E27FC236}">
                <a16:creationId xmlns:a16="http://schemas.microsoft.com/office/drawing/2014/main" id="{F560B08B-7C8C-52A2-0A64-1CF238CEE865}"/>
              </a:ext>
            </a:extLst>
          </p:cNvPr>
          <p:cNvSpPr>
            <a:spLocks noGrp="1"/>
          </p:cNvSpPr>
          <p:nvPr>
            <p:ph type="sldNum" sz="quarter" idx="12"/>
          </p:nvPr>
        </p:nvSpPr>
        <p:spPr/>
        <p:txBody>
          <a:bodyPr/>
          <a:lstStyle/>
          <a:p>
            <a:fld id="{786D7D0F-3A27-45D3-AB4A-EEE967871401}" type="slidenum">
              <a:rPr lang="en-US" smtClean="0"/>
              <a:t>12</a:t>
            </a:fld>
            <a:endParaRPr lang="en-US" dirty="0"/>
          </a:p>
        </p:txBody>
      </p:sp>
    </p:spTree>
    <p:extLst>
      <p:ext uri="{BB962C8B-B14F-4D97-AF65-F5344CB8AC3E}">
        <p14:creationId xmlns:p14="http://schemas.microsoft.com/office/powerpoint/2010/main" val="1071783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49A0F-BDAD-458C-A289-363365B133D0}"/>
              </a:ext>
            </a:extLst>
          </p:cNvPr>
          <p:cNvSpPr>
            <a:spLocks noGrp="1"/>
          </p:cNvSpPr>
          <p:nvPr>
            <p:ph type="title"/>
          </p:nvPr>
        </p:nvSpPr>
        <p:spPr/>
        <p:txBody>
          <a:bodyPr/>
          <a:lstStyle/>
          <a:p>
            <a:r>
              <a:rPr lang="en-US" b="1" dirty="0"/>
              <a:t>iCare Provider Portal Access </a:t>
            </a:r>
          </a:p>
        </p:txBody>
      </p:sp>
      <p:sp>
        <p:nvSpPr>
          <p:cNvPr id="3" name="Content Placeholder 2">
            <a:extLst>
              <a:ext uri="{FF2B5EF4-FFF2-40B4-BE49-F238E27FC236}">
                <a16:creationId xmlns:a16="http://schemas.microsoft.com/office/drawing/2014/main" id="{5D967E08-656E-4024-A2ED-784CF13BE6C6}"/>
              </a:ext>
            </a:extLst>
          </p:cNvPr>
          <p:cNvSpPr>
            <a:spLocks noGrp="1"/>
          </p:cNvSpPr>
          <p:nvPr>
            <p:ph idx="1"/>
          </p:nvPr>
        </p:nvSpPr>
        <p:spPr/>
        <p:txBody>
          <a:bodyPr>
            <a:normAutofit fontScale="70000" lnSpcReduction="20000"/>
          </a:bodyPr>
          <a:lstStyle/>
          <a:p>
            <a:pPr algn="l">
              <a:spcAft>
                <a:spcPts val="1500"/>
              </a:spcAft>
            </a:pPr>
            <a:r>
              <a:rPr lang="en-US" sz="1800" b="0" i="0" dirty="0">
                <a:solidFill>
                  <a:srgbClr val="333333"/>
                </a:solidFill>
                <a:effectLst/>
                <a:latin typeface="Open Sans" panose="020B0606030504020204" pitchFamily="34" charset="0"/>
              </a:rPr>
              <a:t>Your time is valuable.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Care's Provider Portal allows you to view prior authorizations, service requests, verify eligibility and view claim information for the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members you serve.</a:t>
            </a:r>
            <a:endParaRPr lang="en-US" b="0" i="0" dirty="0">
              <a:solidFill>
                <a:srgbClr val="333333"/>
              </a:solidFill>
              <a:effectLst/>
              <a:latin typeface="Open Sans" panose="020B0606030504020204" pitchFamily="34" charset="0"/>
            </a:endParaRPr>
          </a:p>
          <a:p>
            <a:pPr algn="l">
              <a:spcAft>
                <a:spcPts val="1500"/>
              </a:spcAft>
            </a:pPr>
            <a:r>
              <a:rPr lang="en-US" sz="1800" b="1" i="0" dirty="0">
                <a:solidFill>
                  <a:srgbClr val="333333"/>
                </a:solidFill>
                <a:effectLst/>
                <a:latin typeface="Open Sans" panose="020B0606030504020204" pitchFamily="34" charset="0"/>
              </a:rPr>
              <a:t>Getting Started</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Registration can be completed with information already at your disposal using your TIN (Tax ID Number), NPI and most recent check number. Use the Facility/Group name as listed on your Explanation of Payment.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can also generate a one-time PIN, you can request a one-time PIN via the request button below. </a:t>
            </a:r>
            <a:r>
              <a:rPr lang="en-US" sz="1800" b="1" i="0" dirty="0">
                <a:solidFill>
                  <a:srgbClr val="333333"/>
                </a:solidFill>
                <a:effectLst/>
                <a:latin typeface="Open Sans" panose="020B0606030504020204" pitchFamily="34" charset="0"/>
              </a:rPr>
              <a:t>If you have checks with more than 20 claims processed your will need to request a PIN to register.</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If you do not receive your PIN, please contact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at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r>
              <a:rPr lang="en-US" sz="1800" b="0" i="0" dirty="0">
                <a:solidFill>
                  <a:srgbClr val="333333"/>
                </a:solidFill>
                <a:effectLst/>
                <a:latin typeface="Open Sans" panose="020B0606030504020204" pitchFamily="34" charset="0"/>
              </a:rPr>
              <a:t> for additional assistance.</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If an organization chooses to assign roles for the employees, the Office Manager will need to create a user account for the users within your organization. Office Managers can set up additional users individually and invite them to register or you can create user accounts in bulk via spreadsheet upload.</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The </a:t>
            </a:r>
            <a:r>
              <a:rPr lang="en-US" sz="1800" b="1" i="1" u="sng" dirty="0">
                <a:solidFill>
                  <a:srgbClr val="E03200"/>
                </a:solidFill>
                <a:effectLst/>
                <a:latin typeface="Times New Roman" panose="02020603050405020304" pitchFamily="18" charset="0"/>
                <a:hlinkClick r:id="rId3" tooltip="Opens a PDF Document"/>
              </a:rPr>
              <a:t>i</a:t>
            </a:r>
            <a:r>
              <a:rPr lang="en-US" sz="1800" b="1" i="0" u="sng" dirty="0">
                <a:solidFill>
                  <a:srgbClr val="E03200"/>
                </a:solidFill>
                <a:effectLst/>
                <a:latin typeface="Open Sans" panose="020B0606030504020204" pitchFamily="34" charset="0"/>
                <a:hlinkClick r:id="rId3" tooltip="Opens a PDF Document"/>
              </a:rPr>
              <a:t>Care Portal User Guide</a:t>
            </a:r>
            <a:r>
              <a:rPr lang="en-US" sz="1800" b="0" i="0" dirty="0">
                <a:solidFill>
                  <a:srgbClr val="333333"/>
                </a:solidFill>
                <a:effectLst/>
                <a:latin typeface="Open Sans" panose="020B0606030504020204" pitchFamily="34" charset="0"/>
              </a:rPr>
              <a:t> provides step by step instructions for registration and outlines functionalities. If you have any questions, please contact </a:t>
            </a:r>
            <a:r>
              <a:rPr lang="en-US" sz="1800" b="0" i="0" u="sng" dirty="0">
                <a:solidFill>
                  <a:srgbClr val="E03200"/>
                </a:solidFill>
                <a:effectLst/>
                <a:latin typeface="Open Sans" panose="020B0606030504020204" pitchFamily="34" charset="0"/>
                <a:hlinkClick r:id="rId4"/>
              </a:rPr>
              <a:t>ProviderOutreach@</a:t>
            </a:r>
            <a:r>
              <a:rPr lang="en-US" sz="1800" b="0" i="1" u="sng" dirty="0">
                <a:solidFill>
                  <a:srgbClr val="E03200"/>
                </a:solidFill>
                <a:effectLst/>
                <a:latin typeface="Times New Roman" panose="02020603050405020304" pitchFamily="18" charset="0"/>
                <a:hlinkClick r:id="rId4"/>
              </a:rPr>
              <a:t>i</a:t>
            </a:r>
            <a:r>
              <a:rPr lang="en-US" sz="1800" b="0" i="0" u="sng" dirty="0">
                <a:solidFill>
                  <a:srgbClr val="E03200"/>
                </a:solidFill>
                <a:effectLst/>
                <a:latin typeface="Open Sans" panose="020B0606030504020204" pitchFamily="34" charset="0"/>
                <a:hlinkClick r:id="rId4"/>
              </a:rPr>
              <a:t>CareHealthPlan.org</a:t>
            </a:r>
            <a:r>
              <a:rPr lang="en-US" sz="1800" b="0" i="0" dirty="0">
                <a:solidFill>
                  <a:srgbClr val="333333"/>
                </a:solidFill>
                <a:effectLst/>
                <a:latin typeface="Open Sans" panose="020B0606030504020204" pitchFamily="34" charset="0"/>
              </a:rPr>
              <a:t> or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endParaRPr lang="en-US" b="0" i="0" dirty="0">
              <a:solidFill>
                <a:srgbClr val="333333"/>
              </a:solidFill>
              <a:effectLst/>
              <a:latin typeface="Open Sans" panose="020B0606030504020204" pitchFamily="34" charset="0"/>
            </a:endParaRPr>
          </a:p>
          <a:p>
            <a:pPr algn="l">
              <a:spcAft>
                <a:spcPts val="1500"/>
              </a:spcAft>
            </a:pPr>
            <a:r>
              <a:rPr lang="en-US" sz="1800" b="0" i="0" dirty="0">
                <a:solidFill>
                  <a:srgbClr val="333333"/>
                </a:solidFill>
                <a:effectLst/>
                <a:latin typeface="Open Sans" panose="020B0606030504020204" pitchFamily="34" charset="0"/>
              </a:rPr>
              <a:t>Use care when entering your password in the Provider Portal. If the incorrect password is attempted 3 times, your account will be locked. If you are not able to reset your own password or retrieve your forgotten password, email </a:t>
            </a:r>
            <a:r>
              <a:rPr lang="en-US" sz="1800" b="0" i="0" u="sng" dirty="0">
                <a:solidFill>
                  <a:srgbClr val="E03200"/>
                </a:solidFill>
                <a:effectLst/>
                <a:latin typeface="Open Sans" panose="020B0606030504020204" pitchFamily="34" charset="0"/>
                <a:hlinkClick r:id="rId5"/>
              </a:rPr>
              <a:t>ProviderOutreach@</a:t>
            </a:r>
            <a:r>
              <a:rPr lang="en-US" sz="1800" b="0" i="1" u="sng" dirty="0">
                <a:solidFill>
                  <a:srgbClr val="E03200"/>
                </a:solidFill>
                <a:effectLst/>
                <a:latin typeface="Times New Roman" panose="02020603050405020304" pitchFamily="18" charset="0"/>
                <a:hlinkClick r:id="rId5"/>
              </a:rPr>
              <a:t>i</a:t>
            </a:r>
            <a:r>
              <a:rPr lang="en-US" sz="1800" b="0" i="0" u="sng" dirty="0">
                <a:solidFill>
                  <a:srgbClr val="E03200"/>
                </a:solidFill>
                <a:effectLst/>
                <a:latin typeface="Open Sans" panose="020B0606030504020204" pitchFamily="34" charset="0"/>
                <a:hlinkClick r:id="rId5"/>
              </a:rPr>
              <a:t>CareHealthPlan.org</a:t>
            </a:r>
            <a:r>
              <a:rPr lang="en-US" b="0" i="0" dirty="0">
                <a:solidFill>
                  <a:srgbClr val="000000"/>
                </a:solidFill>
                <a:effectLst/>
                <a:latin typeface="Open Sans" panose="020B0606030504020204" pitchFamily="34" charset="0"/>
              </a:rPr>
              <a:t> or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r>
              <a:rPr lang="en-US" sz="1800" b="0" i="0" dirty="0">
                <a:solidFill>
                  <a:srgbClr val="333333"/>
                </a:solidFill>
                <a:effectLst/>
                <a:latin typeface="Open Sans" panose="020B0606030504020204" pitchFamily="34" charset="0"/>
              </a:rPr>
              <a:t>. Include your Username and your password will be reset within 24 hours.</a:t>
            </a:r>
            <a:endParaRPr lang="en-US" b="0" i="0" dirty="0">
              <a:solidFill>
                <a:srgbClr val="333333"/>
              </a:solidFill>
              <a:effectLst/>
              <a:latin typeface="Open Sans" panose="020B0606030504020204" pitchFamily="34" charset="0"/>
            </a:endParaRPr>
          </a:p>
          <a:p>
            <a:pPr marL="114300" indent="0">
              <a:buNone/>
            </a:pPr>
            <a:endParaRPr lang="en-US" dirty="0"/>
          </a:p>
        </p:txBody>
      </p:sp>
      <p:sp>
        <p:nvSpPr>
          <p:cNvPr id="4" name="Slide Number Placeholder 3">
            <a:extLst>
              <a:ext uri="{FF2B5EF4-FFF2-40B4-BE49-F238E27FC236}">
                <a16:creationId xmlns:a16="http://schemas.microsoft.com/office/drawing/2014/main" id="{1BABF497-F182-4CAD-8F8A-944C3B2FA0AC}"/>
              </a:ext>
            </a:extLst>
          </p:cNvPr>
          <p:cNvSpPr>
            <a:spLocks noGrp="1"/>
          </p:cNvSpPr>
          <p:nvPr>
            <p:ph type="sldNum" sz="quarter" idx="12"/>
          </p:nvPr>
        </p:nvSpPr>
        <p:spPr/>
        <p:txBody>
          <a:bodyPr/>
          <a:lstStyle/>
          <a:p>
            <a:fld id="{786D7D0F-3A27-45D3-AB4A-EEE967871401}" type="slidenum">
              <a:rPr lang="en-US" smtClean="0"/>
              <a:t>13</a:t>
            </a:fld>
            <a:endParaRPr lang="en-US" dirty="0"/>
          </a:p>
        </p:txBody>
      </p:sp>
    </p:spTree>
    <p:extLst>
      <p:ext uri="{BB962C8B-B14F-4D97-AF65-F5344CB8AC3E}">
        <p14:creationId xmlns:p14="http://schemas.microsoft.com/office/powerpoint/2010/main" val="1140017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36D0F-A130-4289-83CF-36F6898AE04D}"/>
              </a:ext>
            </a:extLst>
          </p:cNvPr>
          <p:cNvSpPr>
            <a:spLocks noGrp="1"/>
          </p:cNvSpPr>
          <p:nvPr>
            <p:ph type="title"/>
          </p:nvPr>
        </p:nvSpPr>
        <p:spPr/>
        <p:txBody>
          <a:bodyPr/>
          <a:lstStyle/>
          <a:p>
            <a:r>
              <a:rPr lang="en-US" b="1" dirty="0"/>
              <a:t>For More Information</a:t>
            </a:r>
          </a:p>
        </p:txBody>
      </p:sp>
      <p:sp>
        <p:nvSpPr>
          <p:cNvPr id="3" name="Content Placeholder 2">
            <a:extLst>
              <a:ext uri="{FF2B5EF4-FFF2-40B4-BE49-F238E27FC236}">
                <a16:creationId xmlns:a16="http://schemas.microsoft.com/office/drawing/2014/main" id="{A6263147-0AE0-4B99-B6A2-C353B7714074}"/>
              </a:ext>
            </a:extLst>
          </p:cNvPr>
          <p:cNvSpPr>
            <a:spLocks noGrp="1"/>
          </p:cNvSpPr>
          <p:nvPr>
            <p:ph idx="1"/>
          </p:nvPr>
        </p:nvSpPr>
        <p:spPr/>
        <p:txBody>
          <a:bodyPr/>
          <a:lstStyle/>
          <a:p>
            <a:pPr marL="109728" indent="0">
              <a:buNone/>
            </a:pPr>
            <a:r>
              <a:rPr lang="en-US" sz="2000" dirty="0"/>
              <a:t>ForwardHealth Website Link:  </a:t>
            </a:r>
            <a:r>
              <a:rPr lang="en-US" sz="2000" dirty="0">
                <a:solidFill>
                  <a:srgbClr val="0070C0"/>
                </a:solidFill>
                <a:hlinkClick r:id="rId2">
                  <a:extLst>
                    <a:ext uri="{A12FA001-AC4F-418D-AE19-62706E023703}">
                      <ahyp:hlinkClr xmlns:ahyp="http://schemas.microsoft.com/office/drawing/2018/hyperlinkcolor" val="tx"/>
                    </a:ext>
                  </a:extLst>
                </a:hlinkClick>
              </a:rPr>
              <a:t>https://www.forwardhealth.wi.gov/WIPortal/</a:t>
            </a:r>
            <a:endParaRPr lang="en-US" sz="2000" dirty="0">
              <a:solidFill>
                <a:srgbClr val="0070C0"/>
              </a:solidFill>
            </a:endParaRPr>
          </a:p>
          <a:p>
            <a:pPr marL="109728" indent="0">
              <a:buNone/>
            </a:pPr>
            <a:r>
              <a:rPr lang="en-US" sz="2000" dirty="0"/>
              <a:t>CMS Website Link: </a:t>
            </a:r>
            <a:r>
              <a:rPr lang="en-US" sz="2000" dirty="0">
                <a:solidFill>
                  <a:srgbClr val="0033CC"/>
                </a:solidFill>
              </a:rPr>
              <a:t> </a:t>
            </a:r>
            <a:r>
              <a:rPr lang="en-US" sz="2000" dirty="0">
                <a:solidFill>
                  <a:srgbClr val="0070C0"/>
                </a:solidFill>
                <a:hlinkClick r:id="rId3">
                  <a:extLst>
                    <a:ext uri="{A12FA001-AC4F-418D-AE19-62706E023703}">
                      <ahyp:hlinkClr xmlns:ahyp="http://schemas.microsoft.com/office/drawing/2018/hyperlinkcolor" val="tx"/>
                    </a:ext>
                  </a:extLst>
                </a:hlinkClick>
              </a:rPr>
              <a:t>https://www.cms.gov</a:t>
            </a:r>
            <a:endParaRPr lang="en-US" sz="2000" dirty="0">
              <a:solidFill>
                <a:srgbClr val="0070C0"/>
              </a:solidFill>
            </a:endParaRPr>
          </a:p>
          <a:p>
            <a:pPr marL="109728" indent="0">
              <a:buNone/>
            </a:pPr>
            <a:r>
              <a:rPr lang="en-US" sz="2000" dirty="0">
                <a:solidFill>
                  <a:srgbClr val="0070C0"/>
                </a:solidFill>
              </a:rPr>
              <a:t>	 </a:t>
            </a:r>
          </a:p>
          <a:p>
            <a:pPr marL="109728" indent="0" fontAlgn="t">
              <a:buNone/>
            </a:pPr>
            <a:r>
              <a:rPr lang="en-US" sz="2000" dirty="0" err="1"/>
              <a:t>ForwardHealth</a:t>
            </a:r>
            <a:r>
              <a:rPr lang="en-US" sz="2000" dirty="0"/>
              <a:t>/Personal Care Handbook:</a:t>
            </a:r>
          </a:p>
          <a:p>
            <a:pPr marL="109728" indent="0" fontAlgn="t">
              <a:buNone/>
            </a:pPr>
            <a:r>
              <a:rPr lang="en-US" sz="2000" dirty="0">
                <a:solidFill>
                  <a:srgbClr val="0070C0"/>
                </a:solidFill>
                <a:hlinkClick r:id="rId4">
                  <a:extLst>
                    <a:ext uri="{A12FA001-AC4F-418D-AE19-62706E023703}">
                      <ahyp:hlinkClr xmlns:ahyp="http://schemas.microsoft.com/office/drawing/2018/hyperlinkcolor" val="tx"/>
                    </a:ext>
                  </a:extLst>
                </a:hlinkClick>
              </a:rPr>
              <a:t>https://www.forwardhealth.wi.gov/WIPortal/Subsystem/KW/Display.aspx</a:t>
            </a:r>
            <a:endParaRPr lang="en-US" sz="2000" dirty="0">
              <a:solidFill>
                <a:srgbClr val="0070C0"/>
              </a:solidFill>
            </a:endParaRPr>
          </a:p>
          <a:p>
            <a:pPr marL="109728" indent="0" fontAlgn="t">
              <a:buNone/>
            </a:pPr>
            <a:r>
              <a:rPr lang="en-US" sz="2000" dirty="0"/>
              <a:t>Centers for Medicare and Medicaid Information: </a:t>
            </a:r>
            <a:r>
              <a:rPr lang="en-US" sz="2000" dirty="0">
                <a:solidFill>
                  <a:srgbClr val="0070C0"/>
                </a:solidFill>
                <a:hlinkClick r:id="rId5">
                  <a:extLst>
                    <a:ext uri="{A12FA001-AC4F-418D-AE19-62706E023703}">
                      <ahyp:hlinkClr xmlns:ahyp="http://schemas.microsoft.com/office/drawing/2018/hyperlinkcolor" val="tx"/>
                    </a:ext>
                  </a:extLst>
                </a:hlinkClick>
              </a:rPr>
              <a:t>https://www.cms.gov/center/provider-Type/home-Health-Agency-HHA-Center.html</a:t>
            </a:r>
            <a:r>
              <a:rPr lang="en-US" sz="2000" dirty="0">
                <a:solidFill>
                  <a:srgbClr val="0070C0"/>
                </a:solidFill>
              </a:rPr>
              <a:t> </a:t>
            </a:r>
          </a:p>
          <a:p>
            <a:endParaRPr lang="en-US" dirty="0"/>
          </a:p>
        </p:txBody>
      </p:sp>
      <p:sp>
        <p:nvSpPr>
          <p:cNvPr id="4" name="Slide Number Placeholder 3">
            <a:extLst>
              <a:ext uri="{FF2B5EF4-FFF2-40B4-BE49-F238E27FC236}">
                <a16:creationId xmlns:a16="http://schemas.microsoft.com/office/drawing/2014/main" id="{BBE3BD28-01EE-4F15-B072-BABACD81EF9E}"/>
              </a:ext>
            </a:extLst>
          </p:cNvPr>
          <p:cNvSpPr>
            <a:spLocks noGrp="1"/>
          </p:cNvSpPr>
          <p:nvPr>
            <p:ph type="sldNum" sz="quarter" idx="12"/>
          </p:nvPr>
        </p:nvSpPr>
        <p:spPr/>
        <p:txBody>
          <a:bodyPr/>
          <a:lstStyle/>
          <a:p>
            <a:fld id="{786D7D0F-3A27-45D3-AB4A-EEE967871401}" type="slidenum">
              <a:rPr lang="en-US" smtClean="0"/>
              <a:t>14</a:t>
            </a:fld>
            <a:endParaRPr lang="en-US" dirty="0"/>
          </a:p>
        </p:txBody>
      </p:sp>
    </p:spTree>
    <p:extLst>
      <p:ext uri="{BB962C8B-B14F-4D97-AF65-F5344CB8AC3E}">
        <p14:creationId xmlns:p14="http://schemas.microsoft.com/office/powerpoint/2010/main" val="2378709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3A52C-A81C-491C-9D55-8E383CC60053}"/>
              </a:ext>
            </a:extLst>
          </p:cNvPr>
          <p:cNvSpPr>
            <a:spLocks noGrp="1"/>
          </p:cNvSpPr>
          <p:nvPr>
            <p:ph type="title"/>
          </p:nvPr>
        </p:nvSpPr>
        <p:spPr/>
        <p:txBody>
          <a:bodyPr/>
          <a:lstStyle/>
          <a:p>
            <a:r>
              <a:rPr lang="en-US" b="1" i="1" dirty="0">
                <a:solidFill>
                  <a:schemeClr val="accent2"/>
                </a:solidFill>
              </a:rPr>
              <a:t>i</a:t>
            </a:r>
            <a:r>
              <a:rPr lang="en-US" b="1" dirty="0">
                <a:solidFill>
                  <a:schemeClr val="accent2"/>
                </a:solidFill>
              </a:rPr>
              <a:t>Care Contact Information</a:t>
            </a:r>
          </a:p>
        </p:txBody>
      </p:sp>
      <p:sp>
        <p:nvSpPr>
          <p:cNvPr id="3" name="Content Placeholder 2">
            <a:extLst>
              <a:ext uri="{FF2B5EF4-FFF2-40B4-BE49-F238E27FC236}">
                <a16:creationId xmlns:a16="http://schemas.microsoft.com/office/drawing/2014/main" id="{B9470BBF-D808-4B33-846E-FC1325AE28F7}"/>
              </a:ext>
            </a:extLst>
          </p:cNvPr>
          <p:cNvSpPr>
            <a:spLocks noGrp="1"/>
          </p:cNvSpPr>
          <p:nvPr>
            <p:ph sz="half" idx="1"/>
          </p:nvPr>
        </p:nvSpPr>
        <p:spPr/>
        <p:txBody>
          <a:bodyPr>
            <a:normAutofit fontScale="55000" lnSpcReduction="20000"/>
          </a:bodyPr>
          <a:lstStyle/>
          <a:p>
            <a:pPr marL="0" indent="0">
              <a:buNone/>
            </a:pPr>
            <a:r>
              <a:rPr lang="en-US" b="1" i="1" u="sng" dirty="0"/>
              <a:t>Customer Service-Milwaukee Office </a:t>
            </a:r>
          </a:p>
          <a:p>
            <a:pPr marL="0" indent="0">
              <a:buNone/>
            </a:pPr>
            <a:r>
              <a:rPr lang="en-US" b="1" i="1" u="sng" dirty="0"/>
              <a:t>(</a:t>
            </a:r>
            <a:r>
              <a:rPr lang="en-US" b="1" i="1" dirty="0"/>
              <a:t>Monday-Friday 8:00-5:00)</a:t>
            </a:r>
          </a:p>
          <a:p>
            <a:pPr marL="0" indent="0">
              <a:buNone/>
            </a:pPr>
            <a:r>
              <a:rPr lang="en-US" b="1" dirty="0"/>
              <a:t>Member Local: 414-223-4847</a:t>
            </a:r>
          </a:p>
          <a:p>
            <a:pPr marL="0" indent="0">
              <a:buNone/>
            </a:pPr>
            <a:r>
              <a:rPr lang="en-US" b="1" dirty="0"/>
              <a:t>Out Of Area: 1-800-777-4376</a:t>
            </a:r>
          </a:p>
          <a:p>
            <a:pPr marL="0" indent="0">
              <a:buNone/>
            </a:pPr>
            <a:endParaRPr lang="en-US" b="1" dirty="0"/>
          </a:p>
          <a:p>
            <a:pPr marL="0" indent="0">
              <a:buNone/>
            </a:pPr>
            <a:r>
              <a:rPr lang="en-US" b="1" dirty="0"/>
              <a:t>Provider Local: 414-231-1029</a:t>
            </a:r>
          </a:p>
          <a:p>
            <a:pPr marL="0" indent="0">
              <a:buNone/>
            </a:pPr>
            <a:r>
              <a:rPr lang="en-US" b="1" dirty="0"/>
              <a:t>Out of Area: 1/877-333-6820</a:t>
            </a:r>
          </a:p>
          <a:p>
            <a:pPr marL="0" indent="0">
              <a:buNone/>
            </a:pPr>
            <a:r>
              <a:rPr lang="en-US" dirty="0"/>
              <a:t>Email: </a:t>
            </a:r>
            <a:r>
              <a:rPr lang="en-US" dirty="0">
                <a:solidFill>
                  <a:srgbClr val="0070C0"/>
                </a:solidFill>
                <a:hlinkClick r:id="rId2">
                  <a:extLst>
                    <a:ext uri="{A12FA001-AC4F-418D-AE19-62706E023703}">
                      <ahyp:hlinkClr xmlns:ahyp="http://schemas.microsoft.com/office/drawing/2018/hyperlinkcolor" val="tx"/>
                    </a:ext>
                  </a:extLst>
                </a:hlinkClick>
              </a:rPr>
              <a:t>providerservices@icarehealthplan.org</a:t>
            </a:r>
            <a:r>
              <a:rPr lang="en-US" dirty="0">
                <a:solidFill>
                  <a:srgbClr val="0070C0"/>
                </a:solidFill>
              </a:rPr>
              <a:t> </a:t>
            </a:r>
          </a:p>
          <a:p>
            <a:pPr marL="0" indent="0">
              <a:buNone/>
            </a:pPr>
            <a:endParaRPr lang="en-US" dirty="0"/>
          </a:p>
          <a:p>
            <a:pPr marL="0" indent="0">
              <a:buNone/>
            </a:pPr>
            <a:r>
              <a:rPr lang="en-US" b="1" u="sng" dirty="0"/>
              <a:t>iCare Dane County Office</a:t>
            </a:r>
          </a:p>
          <a:p>
            <a:pPr marL="0" indent="0">
              <a:buNone/>
            </a:pPr>
            <a:r>
              <a:rPr lang="en-US" b="1" dirty="0"/>
              <a:t>1-800-777-4376</a:t>
            </a:r>
          </a:p>
          <a:p>
            <a:pPr marL="0" indent="0">
              <a:buNone/>
            </a:pPr>
            <a:endParaRPr lang="en-US" b="1" dirty="0"/>
          </a:p>
          <a:p>
            <a:pPr marL="0" indent="0">
              <a:buNone/>
            </a:pPr>
            <a:r>
              <a:rPr lang="en-US" b="1" u="sng" dirty="0"/>
              <a:t>Inpatient Admissions Notification</a:t>
            </a:r>
          </a:p>
          <a:p>
            <a:pPr marL="0" indent="0">
              <a:buNone/>
            </a:pPr>
            <a:r>
              <a:rPr lang="en-US" b="1" dirty="0"/>
              <a:t>414-225-4760</a:t>
            </a:r>
          </a:p>
          <a:p>
            <a:pPr marL="0" indent="0">
              <a:buNone/>
            </a:pPr>
            <a:r>
              <a:rPr lang="en-US" b="1" dirty="0"/>
              <a:t>FAX: 414-231-1075</a:t>
            </a:r>
          </a:p>
          <a:p>
            <a:pPr lvl="1"/>
            <a:endParaRPr lang="en-US" dirty="0"/>
          </a:p>
        </p:txBody>
      </p:sp>
      <p:sp>
        <p:nvSpPr>
          <p:cNvPr id="4" name="Content Placeholder 3">
            <a:extLst>
              <a:ext uri="{FF2B5EF4-FFF2-40B4-BE49-F238E27FC236}">
                <a16:creationId xmlns:a16="http://schemas.microsoft.com/office/drawing/2014/main" id="{8A6C7F3A-1AB9-48BC-8018-863B44357C5A}"/>
              </a:ext>
            </a:extLst>
          </p:cNvPr>
          <p:cNvSpPr>
            <a:spLocks noGrp="1"/>
          </p:cNvSpPr>
          <p:nvPr>
            <p:ph sz="half" idx="2"/>
          </p:nvPr>
        </p:nvSpPr>
        <p:spPr/>
        <p:txBody>
          <a:bodyPr>
            <a:normAutofit fontScale="55000" lnSpcReduction="20000"/>
          </a:bodyPr>
          <a:lstStyle/>
          <a:p>
            <a:pPr marL="0" indent="0">
              <a:buNone/>
            </a:pPr>
            <a:r>
              <a:rPr lang="en-US" b="1" u="sng" dirty="0"/>
              <a:t>Interdisciplinary Team</a:t>
            </a:r>
          </a:p>
          <a:p>
            <a:pPr marL="0" indent="0">
              <a:buNone/>
            </a:pPr>
            <a:r>
              <a:rPr lang="en-US" b="1" dirty="0"/>
              <a:t>414-231-4847</a:t>
            </a:r>
          </a:p>
          <a:p>
            <a:pPr marL="0" indent="0">
              <a:buNone/>
            </a:pPr>
            <a:endParaRPr lang="en-US" b="1" dirty="0"/>
          </a:p>
          <a:p>
            <a:pPr marL="0" indent="0">
              <a:buNone/>
            </a:pPr>
            <a:r>
              <a:rPr lang="en-US" b="1" u="sng" dirty="0"/>
              <a:t>Member Rights Specialist</a:t>
            </a:r>
          </a:p>
          <a:p>
            <a:pPr marL="0" indent="0">
              <a:buNone/>
            </a:pPr>
            <a:r>
              <a:rPr lang="en-US" b="1" dirty="0"/>
              <a:t>414-231-1076</a:t>
            </a:r>
          </a:p>
          <a:p>
            <a:pPr marL="0" indent="0">
              <a:buNone/>
            </a:pPr>
            <a:r>
              <a:rPr lang="en-US" b="1" dirty="0"/>
              <a:t>Fax: 414-231-1026</a:t>
            </a:r>
          </a:p>
          <a:p>
            <a:pPr marL="0" indent="0">
              <a:buNone/>
            </a:pPr>
            <a:endParaRPr lang="en-US" b="1" dirty="0"/>
          </a:p>
          <a:p>
            <a:pPr marL="0" indent="0">
              <a:buNone/>
            </a:pPr>
            <a:r>
              <a:rPr lang="en-US" b="1" u="sng" dirty="0"/>
              <a:t>Pharmacy</a:t>
            </a:r>
          </a:p>
          <a:p>
            <a:pPr marL="0" indent="0">
              <a:buNone/>
            </a:pPr>
            <a:r>
              <a:rPr lang="en-US" b="1" dirty="0"/>
              <a:t>1-800-910-4743</a:t>
            </a:r>
          </a:p>
          <a:p>
            <a:pPr marL="0" indent="0">
              <a:buNone/>
            </a:pPr>
            <a:r>
              <a:rPr lang="en-US" b="1" dirty="0"/>
              <a:t>1-877-333-6820</a:t>
            </a:r>
          </a:p>
          <a:p>
            <a:pPr marL="0" indent="0">
              <a:buNone/>
            </a:pPr>
            <a:endParaRPr lang="en-US" b="1" dirty="0"/>
          </a:p>
          <a:p>
            <a:pPr marL="0" indent="0">
              <a:buNone/>
            </a:pPr>
            <a:r>
              <a:rPr lang="en-US" b="1" u="sng" dirty="0"/>
              <a:t>Provider Contracting</a:t>
            </a:r>
          </a:p>
          <a:p>
            <a:pPr marL="0" indent="0">
              <a:buNone/>
            </a:pPr>
            <a:r>
              <a:rPr lang="en-US" b="1" dirty="0"/>
              <a:t>414-225-4741</a:t>
            </a:r>
          </a:p>
          <a:p>
            <a:pPr marL="0" indent="0">
              <a:buNone/>
            </a:pPr>
            <a:r>
              <a:rPr lang="en-US" b="1" dirty="0"/>
              <a:t>FAX: 414-272-5618</a:t>
            </a:r>
          </a:p>
          <a:p>
            <a:endParaRPr lang="en-US" dirty="0"/>
          </a:p>
        </p:txBody>
      </p:sp>
      <p:sp>
        <p:nvSpPr>
          <p:cNvPr id="5" name="Slide Number Placeholder 4">
            <a:extLst>
              <a:ext uri="{FF2B5EF4-FFF2-40B4-BE49-F238E27FC236}">
                <a16:creationId xmlns:a16="http://schemas.microsoft.com/office/drawing/2014/main" id="{2C8A6A70-1387-4F54-87C2-4A86B1052DC9}"/>
              </a:ext>
            </a:extLst>
          </p:cNvPr>
          <p:cNvSpPr>
            <a:spLocks noGrp="1"/>
          </p:cNvSpPr>
          <p:nvPr>
            <p:ph type="sldNum" sz="quarter" idx="12"/>
          </p:nvPr>
        </p:nvSpPr>
        <p:spPr/>
        <p:txBody>
          <a:bodyPr/>
          <a:lstStyle/>
          <a:p>
            <a:fld id="{786D7D0F-3A27-45D3-AB4A-EEE967871401}" type="slidenum">
              <a:rPr lang="en-US" smtClean="0"/>
              <a:t>15</a:t>
            </a:fld>
            <a:endParaRPr lang="en-US" dirty="0"/>
          </a:p>
        </p:txBody>
      </p:sp>
    </p:spTree>
    <p:extLst>
      <p:ext uri="{BB962C8B-B14F-4D97-AF65-F5344CB8AC3E}">
        <p14:creationId xmlns:p14="http://schemas.microsoft.com/office/powerpoint/2010/main" val="1445319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54229-D04C-42CA-864B-6EC7E15BB46C}"/>
              </a:ext>
            </a:extLst>
          </p:cNvPr>
          <p:cNvSpPr>
            <a:spLocks noGrp="1"/>
          </p:cNvSpPr>
          <p:nvPr>
            <p:ph type="title"/>
          </p:nvPr>
        </p:nvSpPr>
        <p:spPr/>
        <p:txBody>
          <a:bodyPr/>
          <a:lstStyle/>
          <a:p>
            <a:r>
              <a:rPr lang="en-US" sz="4200" b="1" dirty="0">
                <a:solidFill>
                  <a:schemeClr val="accent2"/>
                </a:solidFill>
              </a:rPr>
              <a:t>Frequently Asked Questions</a:t>
            </a:r>
            <a:br>
              <a:rPr lang="en-US" sz="4200" b="1" dirty="0">
                <a:solidFill>
                  <a:schemeClr val="accent2"/>
                </a:solidFill>
              </a:rPr>
            </a:br>
            <a:r>
              <a:rPr lang="en-US" sz="1400" dirty="0">
                <a:solidFill>
                  <a:schemeClr val="tx1"/>
                </a:solidFill>
              </a:rPr>
              <a:t>Below is information on some of the fields for Personal Care claims which need to be completed</a:t>
            </a:r>
            <a:endParaRPr lang="en-US" sz="4200" dirty="0">
              <a:solidFill>
                <a:schemeClr val="tx1"/>
              </a:solidFill>
            </a:endParaRPr>
          </a:p>
        </p:txBody>
      </p:sp>
      <p:sp>
        <p:nvSpPr>
          <p:cNvPr id="3" name="Content Placeholder 2">
            <a:extLst>
              <a:ext uri="{FF2B5EF4-FFF2-40B4-BE49-F238E27FC236}">
                <a16:creationId xmlns:a16="http://schemas.microsoft.com/office/drawing/2014/main" id="{D7B38066-19D6-449D-9948-0A16B8B65678}"/>
              </a:ext>
            </a:extLst>
          </p:cNvPr>
          <p:cNvSpPr>
            <a:spLocks noGrp="1"/>
          </p:cNvSpPr>
          <p:nvPr>
            <p:ph sz="half" idx="1"/>
          </p:nvPr>
        </p:nvSpPr>
        <p:spPr>
          <a:xfrm>
            <a:off x="63572" y="1536192"/>
            <a:ext cx="4508428" cy="4590288"/>
          </a:xfrm>
        </p:spPr>
        <p:txBody>
          <a:bodyPr>
            <a:normAutofit fontScale="32500" lnSpcReduction="20000"/>
          </a:bodyPr>
          <a:lstStyle/>
          <a:p>
            <a:pPr marL="114300" indent="0">
              <a:buNone/>
            </a:pPr>
            <a:r>
              <a:rPr lang="en-US" sz="4900" b="1" dirty="0"/>
              <a:t>Box  4</a:t>
            </a:r>
            <a:r>
              <a:rPr lang="en-US" sz="4900" dirty="0"/>
              <a:t> – Type of Bill</a:t>
            </a:r>
          </a:p>
          <a:p>
            <a:pPr marL="114300" indent="0">
              <a:buNone/>
            </a:pPr>
            <a:r>
              <a:rPr lang="en-US" sz="4900" dirty="0"/>
              <a:t>32X: Home Health — Services under a plan of treatment.</a:t>
            </a:r>
          </a:p>
          <a:p>
            <a:pPr marL="114300" lvl="0" indent="0">
              <a:buNone/>
            </a:pPr>
            <a:r>
              <a:rPr lang="en-US" sz="4900" dirty="0"/>
              <a:t>	321: Inpatient admit through 	discharge claim. </a:t>
            </a:r>
          </a:p>
          <a:p>
            <a:pPr marL="114300" lvl="0" indent="0">
              <a:buNone/>
            </a:pPr>
            <a:r>
              <a:rPr lang="en-US" sz="4900" dirty="0"/>
              <a:t>	322: Interim bill — first claim. </a:t>
            </a:r>
          </a:p>
          <a:p>
            <a:pPr marL="114300" lvl="0" indent="0">
              <a:buNone/>
            </a:pPr>
            <a:r>
              <a:rPr lang="en-US" sz="4900" dirty="0"/>
              <a:t>	323: Interim bill — continuing claim. </a:t>
            </a:r>
          </a:p>
          <a:p>
            <a:pPr marL="114300" lvl="0" indent="0">
              <a:buNone/>
            </a:pPr>
            <a:r>
              <a:rPr lang="en-US" sz="4900" dirty="0"/>
              <a:t>	324: Interim bill — final claim. </a:t>
            </a:r>
          </a:p>
          <a:p>
            <a:pPr marL="114300" indent="0">
              <a:buNone/>
            </a:pPr>
            <a:endParaRPr lang="en-US" sz="4900" dirty="0"/>
          </a:p>
          <a:p>
            <a:pPr marL="114300" indent="0">
              <a:buNone/>
            </a:pPr>
            <a:r>
              <a:rPr lang="en-US" sz="4900" dirty="0"/>
              <a:t>34X: Home Health — Services not under a plan of treatment.</a:t>
            </a:r>
          </a:p>
          <a:p>
            <a:pPr marL="114300" lvl="0" indent="0">
              <a:buNone/>
            </a:pPr>
            <a:r>
              <a:rPr lang="en-US" sz="4900" dirty="0"/>
              <a:t>	341: Inpatient admit through 	discharge claim. </a:t>
            </a:r>
          </a:p>
          <a:p>
            <a:pPr marL="114300" lvl="0" indent="0">
              <a:buNone/>
            </a:pPr>
            <a:r>
              <a:rPr lang="en-US" sz="4900" dirty="0"/>
              <a:t>	342: Interim bill — first claim. </a:t>
            </a:r>
          </a:p>
          <a:p>
            <a:pPr marL="114300" lvl="0" indent="0">
              <a:buNone/>
            </a:pPr>
            <a:r>
              <a:rPr lang="en-US" sz="4900" dirty="0"/>
              <a:t>	343: Interim bill — continuing claim. </a:t>
            </a:r>
          </a:p>
          <a:p>
            <a:pPr marL="114300" indent="0">
              <a:buNone/>
            </a:pPr>
            <a:r>
              <a:rPr lang="en-US" sz="4900" dirty="0"/>
              <a:t>	344: Interim bill — final claim.</a:t>
            </a:r>
          </a:p>
        </p:txBody>
      </p:sp>
      <p:sp>
        <p:nvSpPr>
          <p:cNvPr id="5" name="Content Placeholder 4">
            <a:extLst>
              <a:ext uri="{FF2B5EF4-FFF2-40B4-BE49-F238E27FC236}">
                <a16:creationId xmlns:a16="http://schemas.microsoft.com/office/drawing/2014/main" id="{AE424B0A-79C0-4A2D-9A09-6606A0805253}"/>
              </a:ext>
            </a:extLst>
          </p:cNvPr>
          <p:cNvSpPr>
            <a:spLocks noGrp="1"/>
          </p:cNvSpPr>
          <p:nvPr>
            <p:ph sz="half" idx="2"/>
          </p:nvPr>
        </p:nvSpPr>
        <p:spPr>
          <a:xfrm>
            <a:off x="4572000" y="1536192"/>
            <a:ext cx="4008783" cy="4590288"/>
          </a:xfrm>
        </p:spPr>
        <p:txBody>
          <a:bodyPr>
            <a:normAutofit fontScale="32500" lnSpcReduction="20000"/>
          </a:bodyPr>
          <a:lstStyle/>
          <a:p>
            <a:pPr marL="114300" indent="0">
              <a:buNone/>
            </a:pPr>
            <a:r>
              <a:rPr lang="en-US" sz="4900" b="1" dirty="0"/>
              <a:t>Box 15 </a:t>
            </a:r>
            <a:r>
              <a:rPr lang="en-US" sz="4900" dirty="0"/>
              <a:t>– Admission Source</a:t>
            </a:r>
          </a:p>
          <a:p>
            <a:pPr marL="114300" indent="0">
              <a:buNone/>
            </a:pPr>
            <a:r>
              <a:rPr lang="en-US" sz="4900" dirty="0"/>
              <a:t>            1 – Physician Referral</a:t>
            </a:r>
          </a:p>
          <a:p>
            <a:pPr marL="114300" indent="0">
              <a:buNone/>
            </a:pPr>
            <a:r>
              <a:rPr lang="en-US" sz="4900" dirty="0"/>
              <a:t>            2 – Clinical Referral</a:t>
            </a:r>
          </a:p>
          <a:p>
            <a:pPr marL="114300" indent="0">
              <a:buNone/>
            </a:pPr>
            <a:r>
              <a:rPr lang="en-US" sz="4900" dirty="0"/>
              <a:t>            3 – HMO Referral</a:t>
            </a:r>
          </a:p>
          <a:p>
            <a:pPr marL="114300" indent="0">
              <a:buNone/>
            </a:pPr>
            <a:r>
              <a:rPr lang="en-US" sz="4900" dirty="0"/>
              <a:t>            4 – Transfer from Hospital</a:t>
            </a:r>
          </a:p>
          <a:p>
            <a:pPr marL="114300" indent="0">
              <a:buNone/>
            </a:pPr>
            <a:r>
              <a:rPr lang="en-US" sz="4900" dirty="0"/>
              <a:t>            5 – Transfer from SNF</a:t>
            </a:r>
          </a:p>
          <a:p>
            <a:pPr marL="114300" indent="0">
              <a:buNone/>
            </a:pPr>
            <a:r>
              <a:rPr lang="en-US" sz="4900" dirty="0"/>
              <a:t>            6 – Transfer from another 	HealthCare Facility</a:t>
            </a:r>
          </a:p>
          <a:p>
            <a:pPr marL="114300" indent="0">
              <a:buNone/>
            </a:pPr>
            <a:r>
              <a:rPr lang="en-US" sz="4900" dirty="0"/>
              <a:t>            7 – Emergency Room</a:t>
            </a:r>
          </a:p>
          <a:p>
            <a:pPr marL="114300" indent="0">
              <a:buNone/>
            </a:pPr>
            <a:r>
              <a:rPr lang="en-US" sz="4900" dirty="0"/>
              <a:t>            9 – Information Not Available</a:t>
            </a:r>
          </a:p>
          <a:p>
            <a:pPr marL="114300" indent="0">
              <a:buNone/>
            </a:pPr>
            <a:r>
              <a:rPr lang="en-US" sz="4900" dirty="0"/>
              <a:t> </a:t>
            </a:r>
          </a:p>
          <a:p>
            <a:pPr marL="114300" indent="0">
              <a:buNone/>
            </a:pPr>
            <a:r>
              <a:rPr lang="en-US" sz="4900" b="1" dirty="0"/>
              <a:t>Box 17</a:t>
            </a:r>
            <a:r>
              <a:rPr lang="en-US" sz="4900" dirty="0"/>
              <a:t> – Patient Discharge Status </a:t>
            </a:r>
          </a:p>
          <a:p>
            <a:pPr marL="114300" indent="0">
              <a:buNone/>
            </a:pPr>
            <a:r>
              <a:rPr lang="en-US" sz="4900" dirty="0"/>
              <a:t>            01 – Discharge to Home/Self 	Care</a:t>
            </a:r>
          </a:p>
          <a:p>
            <a:pPr marL="114300" indent="0">
              <a:buNone/>
            </a:pPr>
            <a:r>
              <a:rPr lang="en-US" sz="4900" dirty="0"/>
              <a:t>            02 – Discharged/Transferred to 	short term Inpatient Care</a:t>
            </a:r>
          </a:p>
          <a:p>
            <a:pPr marL="114300" indent="0">
              <a:buNone/>
            </a:pPr>
            <a:r>
              <a:rPr lang="en-US" sz="4900" dirty="0"/>
              <a:t>            30 – Still Patient</a:t>
            </a:r>
          </a:p>
          <a:p>
            <a:pPr marL="114300" indent="0">
              <a:buNone/>
            </a:pPr>
            <a:r>
              <a:rPr lang="en-US" sz="4900" dirty="0"/>
              <a:t> </a:t>
            </a:r>
          </a:p>
          <a:p>
            <a:pPr marL="114300" indent="0">
              <a:buNone/>
            </a:pPr>
            <a:endParaRPr lang="en-US" dirty="0"/>
          </a:p>
        </p:txBody>
      </p:sp>
      <p:sp>
        <p:nvSpPr>
          <p:cNvPr id="4" name="Slide Number Placeholder 3">
            <a:extLst>
              <a:ext uri="{FF2B5EF4-FFF2-40B4-BE49-F238E27FC236}">
                <a16:creationId xmlns:a16="http://schemas.microsoft.com/office/drawing/2014/main" id="{C595BAF0-F3CE-489C-AAD3-8862C3EF6AE9}"/>
              </a:ext>
            </a:extLst>
          </p:cNvPr>
          <p:cNvSpPr>
            <a:spLocks noGrp="1"/>
          </p:cNvSpPr>
          <p:nvPr>
            <p:ph type="sldNum" sz="quarter" idx="12"/>
          </p:nvPr>
        </p:nvSpPr>
        <p:spPr/>
        <p:txBody>
          <a:bodyPr/>
          <a:lstStyle/>
          <a:p>
            <a:fld id="{786D7D0F-3A27-45D3-AB4A-EEE967871401}" type="slidenum">
              <a:rPr lang="en-US" smtClean="0"/>
              <a:t>16</a:t>
            </a:fld>
            <a:endParaRPr lang="en-US" dirty="0"/>
          </a:p>
        </p:txBody>
      </p:sp>
      <p:cxnSp>
        <p:nvCxnSpPr>
          <p:cNvPr id="11" name="Straight Connector 10">
            <a:extLst>
              <a:ext uri="{FF2B5EF4-FFF2-40B4-BE49-F238E27FC236}">
                <a16:creationId xmlns:a16="http://schemas.microsoft.com/office/drawing/2014/main" id="{1151CD52-4226-4F4A-A7B9-15B22E1A16E9}"/>
              </a:ext>
            </a:extLst>
          </p:cNvPr>
          <p:cNvCxnSpPr>
            <a:cxnSpLocks/>
          </p:cNvCxnSpPr>
          <p:nvPr/>
        </p:nvCxnSpPr>
        <p:spPr>
          <a:xfrm flipV="1">
            <a:off x="4572000" y="1417638"/>
            <a:ext cx="0" cy="408201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953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5A8BB-8397-451D-9ADE-52792B243D0B}"/>
              </a:ext>
            </a:extLst>
          </p:cNvPr>
          <p:cNvSpPr>
            <a:spLocks noGrp="1"/>
          </p:cNvSpPr>
          <p:nvPr>
            <p:ph type="title"/>
          </p:nvPr>
        </p:nvSpPr>
        <p:spPr/>
        <p:txBody>
          <a:bodyPr/>
          <a:lstStyle/>
          <a:p>
            <a:r>
              <a:rPr lang="en-US" sz="4200" b="1" dirty="0"/>
              <a:t>Frequently Asked Questions</a:t>
            </a:r>
            <a:br>
              <a:rPr lang="en-US" sz="4200" b="1" dirty="0"/>
            </a:br>
            <a:r>
              <a:rPr lang="en-US" sz="1400" dirty="0">
                <a:solidFill>
                  <a:schemeClr val="tx1"/>
                </a:solidFill>
              </a:rPr>
              <a:t>Below is information on some of the fields for Personal Care claims which need to be completed</a:t>
            </a:r>
            <a:endParaRPr lang="en-US" sz="1400" b="1" dirty="0"/>
          </a:p>
        </p:txBody>
      </p:sp>
      <p:sp>
        <p:nvSpPr>
          <p:cNvPr id="3" name="Content Placeholder 2">
            <a:extLst>
              <a:ext uri="{FF2B5EF4-FFF2-40B4-BE49-F238E27FC236}">
                <a16:creationId xmlns:a16="http://schemas.microsoft.com/office/drawing/2014/main" id="{4A717206-290D-4D85-B851-699F8B59D57F}"/>
              </a:ext>
            </a:extLst>
          </p:cNvPr>
          <p:cNvSpPr>
            <a:spLocks noGrp="1"/>
          </p:cNvSpPr>
          <p:nvPr>
            <p:ph idx="1"/>
          </p:nvPr>
        </p:nvSpPr>
        <p:spPr/>
        <p:txBody>
          <a:bodyPr>
            <a:normAutofit fontScale="70000" lnSpcReduction="20000"/>
          </a:bodyPr>
          <a:lstStyle/>
          <a:p>
            <a:pPr marL="114300" indent="0">
              <a:buNone/>
            </a:pPr>
            <a:r>
              <a:rPr lang="en-US" b="1" dirty="0"/>
              <a:t>Box 42 </a:t>
            </a:r>
            <a:r>
              <a:rPr lang="en-US" dirty="0"/>
              <a:t>– Rev Code  570 – Personal Care</a:t>
            </a:r>
          </a:p>
          <a:p>
            <a:pPr marL="114300" indent="0">
              <a:buNone/>
            </a:pPr>
            <a:r>
              <a:rPr lang="en-US" dirty="0"/>
              <a:t> </a:t>
            </a:r>
          </a:p>
          <a:p>
            <a:pPr marL="114300" indent="0">
              <a:buNone/>
            </a:pPr>
            <a:r>
              <a:rPr lang="en-US" b="1" dirty="0"/>
              <a:t>Box 44 </a:t>
            </a:r>
            <a:r>
              <a:rPr lang="en-US" dirty="0"/>
              <a:t>– HCPCS/Rate/HIPPS</a:t>
            </a:r>
          </a:p>
          <a:p>
            <a:pPr marL="114300" indent="0">
              <a:buNone/>
            </a:pPr>
            <a:r>
              <a:rPr lang="en-US" dirty="0"/>
              <a:t> </a:t>
            </a:r>
          </a:p>
          <a:p>
            <a:pPr marL="114300" indent="0">
              <a:buNone/>
            </a:pPr>
            <a:r>
              <a:rPr lang="en-US" b="1" dirty="0"/>
              <a:t>Box 46 </a:t>
            </a:r>
            <a:r>
              <a:rPr lang="en-US" dirty="0"/>
              <a:t>– Units, enter number of visits for each Date of Service.  Indicate whole units to the nearest 15 minutes (15 minutes = 1 Unit)</a:t>
            </a:r>
          </a:p>
          <a:p>
            <a:pPr marL="114300" indent="0">
              <a:buNone/>
            </a:pPr>
            <a:r>
              <a:rPr lang="en-US" dirty="0"/>
              <a:t> </a:t>
            </a:r>
          </a:p>
          <a:p>
            <a:pPr marL="114300" indent="0">
              <a:buNone/>
            </a:pPr>
            <a:r>
              <a:rPr lang="en-US" b="1" dirty="0"/>
              <a:t>Detail Line 23</a:t>
            </a:r>
            <a:r>
              <a:rPr lang="en-US" dirty="0"/>
              <a:t>:</a:t>
            </a:r>
          </a:p>
          <a:p>
            <a:pPr marL="114300" indent="0">
              <a:buNone/>
            </a:pPr>
            <a:r>
              <a:rPr lang="en-US" dirty="0"/>
              <a:t>Page _ of _  Enter Current page in the first blank and total number of pages in second blank</a:t>
            </a:r>
          </a:p>
          <a:p>
            <a:pPr marL="114300" indent="0">
              <a:buNone/>
            </a:pPr>
            <a:r>
              <a:rPr lang="en-US" dirty="0"/>
              <a:t>Creation Date not Required</a:t>
            </a:r>
          </a:p>
          <a:p>
            <a:pPr marL="114300" indent="0">
              <a:buNone/>
            </a:pPr>
            <a:r>
              <a:rPr lang="en-US" dirty="0"/>
              <a:t> </a:t>
            </a:r>
          </a:p>
          <a:p>
            <a:pPr marL="114300" indent="0">
              <a:buNone/>
            </a:pPr>
            <a:r>
              <a:rPr lang="en-US" dirty="0"/>
              <a:t>Totals – Enter the total of all charges of the claim here.  If there are multiple pages, enter the total charge of the claim only on the last page of the claim</a:t>
            </a:r>
          </a:p>
          <a:p>
            <a:pPr marL="114300" indent="0">
              <a:buNone/>
            </a:pPr>
            <a:r>
              <a:rPr lang="en-US" dirty="0"/>
              <a:t> </a:t>
            </a:r>
          </a:p>
          <a:p>
            <a:pPr marL="114300" indent="0">
              <a:buNone/>
            </a:pPr>
            <a:r>
              <a:rPr lang="en-US" b="1" dirty="0"/>
              <a:t>Box 56 </a:t>
            </a:r>
            <a:r>
              <a:rPr lang="en-US" dirty="0"/>
              <a:t>– NPI is NOT required for Personal Care Worker</a:t>
            </a:r>
          </a:p>
          <a:p>
            <a:pPr marL="114300" lvl="0" indent="0">
              <a:buNone/>
            </a:pPr>
            <a:r>
              <a:rPr lang="en-US" dirty="0"/>
              <a:t>**Note** if you have an NPI for other business i.e., Home Health do not use the NPI for Personal Care claims.  This will delay your claim or cause claim denials.</a:t>
            </a:r>
          </a:p>
          <a:p>
            <a:pPr marL="114300" indent="0">
              <a:buNone/>
            </a:pPr>
            <a:r>
              <a:rPr lang="en-US" dirty="0"/>
              <a:t> </a:t>
            </a:r>
          </a:p>
          <a:p>
            <a:pPr marL="114300" indent="0">
              <a:buNone/>
            </a:pPr>
            <a:r>
              <a:rPr lang="en-US" b="1" dirty="0"/>
              <a:t>Box 67 </a:t>
            </a:r>
            <a:r>
              <a:rPr lang="en-US" dirty="0"/>
              <a:t>– Primary Diagnosis, must be ICD10 formatted (period not required for processing)</a:t>
            </a:r>
          </a:p>
        </p:txBody>
      </p:sp>
      <p:sp>
        <p:nvSpPr>
          <p:cNvPr id="4" name="Slide Number Placeholder 3">
            <a:extLst>
              <a:ext uri="{FF2B5EF4-FFF2-40B4-BE49-F238E27FC236}">
                <a16:creationId xmlns:a16="http://schemas.microsoft.com/office/drawing/2014/main" id="{3ECF5E58-B741-4057-863D-163F3B34DB1F}"/>
              </a:ext>
            </a:extLst>
          </p:cNvPr>
          <p:cNvSpPr>
            <a:spLocks noGrp="1"/>
          </p:cNvSpPr>
          <p:nvPr>
            <p:ph type="sldNum" sz="quarter" idx="12"/>
          </p:nvPr>
        </p:nvSpPr>
        <p:spPr/>
        <p:txBody>
          <a:bodyPr/>
          <a:lstStyle/>
          <a:p>
            <a:fld id="{786D7D0F-3A27-45D3-AB4A-EEE967871401}" type="slidenum">
              <a:rPr lang="en-US" smtClean="0"/>
              <a:t>17</a:t>
            </a:fld>
            <a:endParaRPr lang="en-US" dirty="0"/>
          </a:p>
        </p:txBody>
      </p:sp>
    </p:spTree>
    <p:extLst>
      <p:ext uri="{BB962C8B-B14F-4D97-AF65-F5344CB8AC3E}">
        <p14:creationId xmlns:p14="http://schemas.microsoft.com/office/powerpoint/2010/main" val="3677090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6189B-CA8D-44C6-AF26-4CD10BB8900D}"/>
              </a:ext>
            </a:extLst>
          </p:cNvPr>
          <p:cNvSpPr>
            <a:spLocks noGrp="1"/>
          </p:cNvSpPr>
          <p:nvPr>
            <p:ph type="title"/>
          </p:nvPr>
        </p:nvSpPr>
        <p:spPr/>
        <p:txBody>
          <a:bodyPr/>
          <a:lstStyle/>
          <a:p>
            <a:r>
              <a:rPr lang="en-US" b="1" dirty="0"/>
              <a:t>Disclaimer</a:t>
            </a:r>
          </a:p>
        </p:txBody>
      </p:sp>
      <p:sp>
        <p:nvSpPr>
          <p:cNvPr id="3" name="Content Placeholder 2">
            <a:extLst>
              <a:ext uri="{FF2B5EF4-FFF2-40B4-BE49-F238E27FC236}">
                <a16:creationId xmlns:a16="http://schemas.microsoft.com/office/drawing/2014/main" id="{141C6B64-ABE3-40FF-AD61-F4DFC1DFC98A}"/>
              </a:ext>
            </a:extLst>
          </p:cNvPr>
          <p:cNvSpPr>
            <a:spLocks noGrp="1"/>
          </p:cNvSpPr>
          <p:nvPr>
            <p:ph idx="1"/>
          </p:nvPr>
        </p:nvSpPr>
        <p:spPr/>
        <p:txBody>
          <a:bodyPr/>
          <a:lstStyle/>
          <a:p>
            <a:r>
              <a:rPr lang="en-US" dirty="0"/>
              <a:t>This information is provided as a courtesy from </a:t>
            </a:r>
            <a:r>
              <a:rPr lang="en-US" i="1" dirty="0"/>
              <a:t>i</a:t>
            </a:r>
            <a:r>
              <a:rPr lang="en-US" dirty="0"/>
              <a:t>Care to assist you with claims submission and billing. This does not</a:t>
            </a:r>
            <a:r>
              <a:rPr lang="en-US" i="1" dirty="0"/>
              <a:t> </a:t>
            </a:r>
            <a:r>
              <a:rPr lang="en-US" dirty="0"/>
              <a:t>replace Forward Health and CMS Guidelines. </a:t>
            </a:r>
            <a:r>
              <a:rPr lang="en-US" i="1" dirty="0"/>
              <a:t>i</a:t>
            </a:r>
            <a:r>
              <a:rPr lang="en-US" dirty="0"/>
              <a:t>Care relies upon Forward Health and CMS for payment rules and regulations for claim submission.</a:t>
            </a:r>
          </a:p>
        </p:txBody>
      </p:sp>
      <p:sp>
        <p:nvSpPr>
          <p:cNvPr id="4" name="Slide Number Placeholder 3">
            <a:extLst>
              <a:ext uri="{FF2B5EF4-FFF2-40B4-BE49-F238E27FC236}">
                <a16:creationId xmlns:a16="http://schemas.microsoft.com/office/drawing/2014/main" id="{8F3A8213-DD5B-4AD1-ABF4-85A272BFE00E}"/>
              </a:ext>
            </a:extLst>
          </p:cNvPr>
          <p:cNvSpPr>
            <a:spLocks noGrp="1"/>
          </p:cNvSpPr>
          <p:nvPr>
            <p:ph type="sldNum" sz="quarter" idx="12"/>
          </p:nvPr>
        </p:nvSpPr>
        <p:spPr/>
        <p:txBody>
          <a:bodyPr/>
          <a:lstStyle/>
          <a:p>
            <a:fld id="{786D7D0F-3A27-45D3-AB4A-EEE967871401}" type="slidenum">
              <a:rPr lang="en-US" smtClean="0"/>
              <a:t>2</a:t>
            </a:fld>
            <a:endParaRPr lang="en-US" dirty="0"/>
          </a:p>
        </p:txBody>
      </p:sp>
    </p:spTree>
    <p:extLst>
      <p:ext uri="{BB962C8B-B14F-4D97-AF65-F5344CB8AC3E}">
        <p14:creationId xmlns:p14="http://schemas.microsoft.com/office/powerpoint/2010/main" val="141395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8E3B4-E224-43ED-8865-46445C1ACDF9}"/>
              </a:ext>
            </a:extLst>
          </p:cNvPr>
          <p:cNvSpPr>
            <a:spLocks noGrp="1"/>
          </p:cNvSpPr>
          <p:nvPr>
            <p:ph type="title"/>
          </p:nvPr>
        </p:nvSpPr>
        <p:spPr/>
        <p:txBody>
          <a:bodyPr/>
          <a:lstStyle/>
          <a:p>
            <a:r>
              <a:rPr lang="en-US" b="1" dirty="0"/>
              <a:t>Personal Care Services - Definition</a:t>
            </a:r>
          </a:p>
        </p:txBody>
      </p:sp>
      <p:sp>
        <p:nvSpPr>
          <p:cNvPr id="3" name="Content Placeholder 2">
            <a:extLst>
              <a:ext uri="{FF2B5EF4-FFF2-40B4-BE49-F238E27FC236}">
                <a16:creationId xmlns:a16="http://schemas.microsoft.com/office/drawing/2014/main" id="{9747E80A-79CF-432C-B63E-627FEE24F3EC}"/>
              </a:ext>
            </a:extLst>
          </p:cNvPr>
          <p:cNvSpPr>
            <a:spLocks noGrp="1"/>
          </p:cNvSpPr>
          <p:nvPr>
            <p:ph idx="1"/>
          </p:nvPr>
        </p:nvSpPr>
        <p:spPr/>
        <p:txBody>
          <a:bodyPr>
            <a:normAutofit lnSpcReduction="10000"/>
          </a:bodyPr>
          <a:lstStyle/>
          <a:p>
            <a:r>
              <a:rPr lang="en-US" dirty="0"/>
              <a:t>§DHS 107.112, covered personal care services are medically-oriented activities related to assisting a Member with ADL necessary to maintain the Member in their place of residence in the community.</a:t>
            </a:r>
          </a:p>
          <a:p>
            <a:r>
              <a:rPr lang="en-US" dirty="0"/>
              <a:t>Personal care services are covered when provided by a Medicaid-enrolled personal care provider to a Member enrolled in </a:t>
            </a:r>
            <a:r>
              <a:rPr lang="en-US" dirty="0" err="1"/>
              <a:t>BadgerCare</a:t>
            </a:r>
            <a:r>
              <a:rPr lang="en-US" dirty="0"/>
              <a:t> Plus or Medicaid according to policies and procedures. </a:t>
            </a:r>
          </a:p>
          <a:p>
            <a:r>
              <a:rPr lang="en-US" dirty="0"/>
              <a:t>Covered services are required to have written orders of a physician and a written plan of care. All covered personal care services must be supervised by an RN supervisor. The services must be medically necessary and be provided by individuals who are trained in a manner that is in compliance with licensing and certification requirements. </a:t>
            </a:r>
          </a:p>
        </p:txBody>
      </p:sp>
      <p:sp>
        <p:nvSpPr>
          <p:cNvPr id="4" name="Slide Number Placeholder 3">
            <a:extLst>
              <a:ext uri="{FF2B5EF4-FFF2-40B4-BE49-F238E27FC236}">
                <a16:creationId xmlns:a16="http://schemas.microsoft.com/office/drawing/2014/main" id="{81D14A65-284C-4DC9-AE70-BB45DC19A799}"/>
              </a:ext>
            </a:extLst>
          </p:cNvPr>
          <p:cNvSpPr>
            <a:spLocks noGrp="1"/>
          </p:cNvSpPr>
          <p:nvPr>
            <p:ph type="sldNum" sz="quarter" idx="12"/>
          </p:nvPr>
        </p:nvSpPr>
        <p:spPr/>
        <p:txBody>
          <a:bodyPr/>
          <a:lstStyle/>
          <a:p>
            <a:fld id="{786D7D0F-3A27-45D3-AB4A-EEE967871401}" type="slidenum">
              <a:rPr lang="en-US" smtClean="0"/>
              <a:t>3</a:t>
            </a:fld>
            <a:endParaRPr lang="en-US" dirty="0"/>
          </a:p>
        </p:txBody>
      </p:sp>
    </p:spTree>
    <p:extLst>
      <p:ext uri="{BB962C8B-B14F-4D97-AF65-F5344CB8AC3E}">
        <p14:creationId xmlns:p14="http://schemas.microsoft.com/office/powerpoint/2010/main" val="995778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D203F-279C-420F-9C36-D15CA6476ACB}"/>
              </a:ext>
            </a:extLst>
          </p:cNvPr>
          <p:cNvSpPr>
            <a:spLocks noGrp="1"/>
          </p:cNvSpPr>
          <p:nvPr>
            <p:ph type="title"/>
          </p:nvPr>
        </p:nvSpPr>
        <p:spPr/>
        <p:txBody>
          <a:bodyPr/>
          <a:lstStyle/>
          <a:p>
            <a:r>
              <a:rPr lang="en-US" b="1" dirty="0"/>
              <a:t>Personal Care Services– Prior Authorization (PA)</a:t>
            </a:r>
          </a:p>
        </p:txBody>
      </p:sp>
      <p:sp>
        <p:nvSpPr>
          <p:cNvPr id="3" name="Content Placeholder 2">
            <a:extLst>
              <a:ext uri="{FF2B5EF4-FFF2-40B4-BE49-F238E27FC236}">
                <a16:creationId xmlns:a16="http://schemas.microsoft.com/office/drawing/2014/main" id="{BCBB16AB-4832-406D-BC6C-54F866EE8B56}"/>
              </a:ext>
            </a:extLst>
          </p:cNvPr>
          <p:cNvSpPr>
            <a:spLocks noGrp="1"/>
          </p:cNvSpPr>
          <p:nvPr>
            <p:ph idx="1"/>
          </p:nvPr>
        </p:nvSpPr>
        <p:spPr/>
        <p:txBody>
          <a:bodyPr>
            <a:normAutofit/>
          </a:bodyPr>
          <a:lstStyle/>
          <a:p>
            <a:r>
              <a:rPr lang="en-US" i="1" dirty="0"/>
              <a:t>iCare</a:t>
            </a:r>
            <a:r>
              <a:rPr lang="en-US" dirty="0"/>
              <a:t> will now grant authorizations for personal care services for up to 1 year at a time to better align with ForwardHealth.  </a:t>
            </a:r>
          </a:p>
          <a:p>
            <a:pPr lvl="1"/>
            <a:r>
              <a:rPr lang="en-US" dirty="0"/>
              <a:t>Members who receive upwards of at least 3 hours per day of care will receive shorter authorizations per </a:t>
            </a:r>
            <a:r>
              <a:rPr lang="en-US" i="1" dirty="0"/>
              <a:t>i</a:t>
            </a:r>
            <a:r>
              <a:rPr lang="en-US" dirty="0"/>
              <a:t>Care discretion.  </a:t>
            </a:r>
          </a:p>
          <a:p>
            <a:pPr lvl="1"/>
            <a:r>
              <a:rPr lang="en-US" dirty="0"/>
              <a:t>This does NOT mean that providers are required to submit more frequent PCSTs.  The shortened authorization is simply to allow care management team more opportunities to connect with their members. </a:t>
            </a:r>
          </a:p>
          <a:p>
            <a:r>
              <a:rPr lang="en-US" dirty="0"/>
              <a:t>Please visit </a:t>
            </a:r>
            <a:r>
              <a:rPr lang="en-US" dirty="0">
                <a:solidFill>
                  <a:srgbClr val="0070C0"/>
                </a:solidFill>
                <a:hlinkClick r:id="rId2">
                  <a:extLst>
                    <a:ext uri="{A12FA001-AC4F-418D-AE19-62706E023703}">
                      <ahyp:hlinkClr xmlns:ahyp="http://schemas.microsoft.com/office/drawing/2018/hyperlinkcolor" val="tx"/>
                    </a:ext>
                  </a:extLst>
                </a:hlinkClick>
              </a:rPr>
              <a:t>https://www.icarehealthplan.org/Prior-Authorization.htm</a:t>
            </a:r>
            <a:r>
              <a:rPr lang="en-US" dirty="0">
                <a:solidFill>
                  <a:srgbClr val="0070C0"/>
                </a:solidFill>
              </a:rPr>
              <a:t> </a:t>
            </a:r>
            <a:r>
              <a:rPr lang="en-US" dirty="0"/>
              <a:t>for further information on </a:t>
            </a:r>
            <a:r>
              <a:rPr lang="en-US" b="1" dirty="0"/>
              <a:t>PA request’s less than 1 year and other requirements</a:t>
            </a:r>
          </a:p>
        </p:txBody>
      </p:sp>
      <p:sp>
        <p:nvSpPr>
          <p:cNvPr id="4" name="Slide Number Placeholder 3">
            <a:extLst>
              <a:ext uri="{FF2B5EF4-FFF2-40B4-BE49-F238E27FC236}">
                <a16:creationId xmlns:a16="http://schemas.microsoft.com/office/drawing/2014/main" id="{DD959203-9A87-4A0E-AED6-E3529B313D4F}"/>
              </a:ext>
            </a:extLst>
          </p:cNvPr>
          <p:cNvSpPr>
            <a:spLocks noGrp="1"/>
          </p:cNvSpPr>
          <p:nvPr>
            <p:ph type="sldNum" sz="quarter" idx="12"/>
          </p:nvPr>
        </p:nvSpPr>
        <p:spPr/>
        <p:txBody>
          <a:bodyPr/>
          <a:lstStyle/>
          <a:p>
            <a:fld id="{786D7D0F-3A27-45D3-AB4A-EEE967871401}" type="slidenum">
              <a:rPr lang="en-US" smtClean="0"/>
              <a:t>4</a:t>
            </a:fld>
            <a:endParaRPr lang="en-US" dirty="0"/>
          </a:p>
        </p:txBody>
      </p:sp>
    </p:spTree>
    <p:extLst>
      <p:ext uri="{BB962C8B-B14F-4D97-AF65-F5344CB8AC3E}">
        <p14:creationId xmlns:p14="http://schemas.microsoft.com/office/powerpoint/2010/main" val="1212309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C5535-9F6A-4AA6-8BA6-57AE18E57C18}"/>
              </a:ext>
            </a:extLst>
          </p:cNvPr>
          <p:cNvSpPr>
            <a:spLocks noGrp="1"/>
          </p:cNvSpPr>
          <p:nvPr>
            <p:ph type="title"/>
          </p:nvPr>
        </p:nvSpPr>
        <p:spPr>
          <a:xfrm>
            <a:off x="457200" y="289152"/>
            <a:ext cx="7620000" cy="1143000"/>
          </a:xfrm>
        </p:spPr>
        <p:txBody>
          <a:bodyPr/>
          <a:lstStyle/>
          <a:p>
            <a:r>
              <a:rPr lang="en-US" sz="4000" b="1" dirty="0"/>
              <a:t>Personal Care Services– Prior Authorization (PA) Cont.</a:t>
            </a:r>
            <a:endParaRPr lang="en-US" sz="4000" dirty="0"/>
          </a:p>
        </p:txBody>
      </p:sp>
      <p:sp>
        <p:nvSpPr>
          <p:cNvPr id="3" name="Content Placeholder 2">
            <a:extLst>
              <a:ext uri="{FF2B5EF4-FFF2-40B4-BE49-F238E27FC236}">
                <a16:creationId xmlns:a16="http://schemas.microsoft.com/office/drawing/2014/main" id="{0766A3F0-CCF2-42D5-9280-B1811DC7A198}"/>
              </a:ext>
            </a:extLst>
          </p:cNvPr>
          <p:cNvSpPr>
            <a:spLocks noGrp="1"/>
          </p:cNvSpPr>
          <p:nvPr>
            <p:ph idx="1"/>
          </p:nvPr>
        </p:nvSpPr>
        <p:spPr/>
        <p:txBody>
          <a:bodyPr>
            <a:normAutofit lnSpcReduction="10000"/>
          </a:bodyPr>
          <a:lstStyle/>
          <a:p>
            <a:pPr lvl="1"/>
            <a:r>
              <a:rPr lang="en-US" dirty="0"/>
              <a:t>Agency will send </a:t>
            </a:r>
            <a:r>
              <a:rPr lang="en-US" i="1" dirty="0"/>
              <a:t>i</a:t>
            </a:r>
            <a:r>
              <a:rPr lang="en-US" dirty="0"/>
              <a:t>Care PA form, PCST, 485 plan of care and pertinent physician notes to the </a:t>
            </a:r>
            <a:r>
              <a:rPr lang="en-US" i="1" dirty="0"/>
              <a:t>i</a:t>
            </a:r>
            <a:r>
              <a:rPr lang="en-US" dirty="0"/>
              <a:t>Care PA department for review.  </a:t>
            </a:r>
          </a:p>
          <a:p>
            <a:pPr lvl="2"/>
            <a:r>
              <a:rPr lang="en-US" b="1" dirty="0"/>
              <a:t>If caregiver lives with member, </a:t>
            </a:r>
            <a:r>
              <a:rPr lang="en-US" b="1" i="1" dirty="0"/>
              <a:t>i</a:t>
            </a:r>
            <a:r>
              <a:rPr lang="en-US" b="1" dirty="0"/>
              <a:t>Care will require form </a:t>
            </a:r>
            <a:r>
              <a:rPr lang="en-US" sz="1400" b="1" dirty="0"/>
              <a:t>f02717</a:t>
            </a:r>
            <a:endParaRPr lang="en-US" b="1" dirty="0"/>
          </a:p>
          <a:p>
            <a:pPr lvl="1"/>
            <a:r>
              <a:rPr lang="en-US" i="1" dirty="0"/>
              <a:t>i</a:t>
            </a:r>
            <a:r>
              <a:rPr lang="en-US" dirty="0"/>
              <a:t>Care will confirm allocation with a third-party assessment and either issue a full approval or full/partial denial after clinical review</a:t>
            </a:r>
          </a:p>
          <a:p>
            <a:pPr lvl="1"/>
            <a:r>
              <a:rPr lang="en-US" dirty="0"/>
              <a:t> </a:t>
            </a:r>
            <a:r>
              <a:rPr lang="en-US" i="1" dirty="0"/>
              <a:t>i</a:t>
            </a:r>
            <a:r>
              <a:rPr lang="en-US" dirty="0"/>
              <a:t>Care does not authorize any services rendered prior the date of the independent assessment.</a:t>
            </a:r>
          </a:p>
          <a:p>
            <a:pPr lvl="1"/>
            <a:r>
              <a:rPr lang="en-US" dirty="0"/>
              <a:t>This process will be repeated on an annual basis</a:t>
            </a:r>
          </a:p>
          <a:p>
            <a:pPr lvl="1"/>
            <a:endParaRPr lang="en-US" dirty="0"/>
          </a:p>
          <a:p>
            <a:pPr lvl="1"/>
            <a:r>
              <a:rPr lang="en-US" dirty="0"/>
              <a:t>PA form’s and additional details can be found on our website: </a:t>
            </a:r>
            <a:r>
              <a:rPr lang="en-US" dirty="0">
                <a:solidFill>
                  <a:srgbClr val="0070C0"/>
                </a:solidFill>
                <a:hlinkClick r:id="rId2">
                  <a:extLst>
                    <a:ext uri="{A12FA001-AC4F-418D-AE19-62706E023703}">
                      <ahyp:hlinkClr xmlns:ahyp="http://schemas.microsoft.com/office/drawing/2018/hyperlinkcolor" val="tx"/>
                    </a:ext>
                  </a:extLst>
                </a:hlinkClick>
              </a:rPr>
              <a:t>https://www.icarehealthplan.org/Prior-Authorization.htm</a:t>
            </a:r>
            <a:r>
              <a:rPr lang="en-US" dirty="0">
                <a:solidFill>
                  <a:srgbClr val="0070C0"/>
                </a:solidFill>
              </a:rPr>
              <a:t> </a:t>
            </a:r>
          </a:p>
          <a:p>
            <a:endParaRPr lang="en-US" dirty="0"/>
          </a:p>
        </p:txBody>
      </p:sp>
      <p:sp>
        <p:nvSpPr>
          <p:cNvPr id="4" name="Slide Number Placeholder 3">
            <a:extLst>
              <a:ext uri="{FF2B5EF4-FFF2-40B4-BE49-F238E27FC236}">
                <a16:creationId xmlns:a16="http://schemas.microsoft.com/office/drawing/2014/main" id="{A0835354-0BFC-4870-BDB5-1A9CB8186CCD}"/>
              </a:ext>
            </a:extLst>
          </p:cNvPr>
          <p:cNvSpPr>
            <a:spLocks noGrp="1"/>
          </p:cNvSpPr>
          <p:nvPr>
            <p:ph type="sldNum" sz="quarter" idx="12"/>
          </p:nvPr>
        </p:nvSpPr>
        <p:spPr/>
        <p:txBody>
          <a:bodyPr/>
          <a:lstStyle/>
          <a:p>
            <a:fld id="{786D7D0F-3A27-45D3-AB4A-EEE967871401}" type="slidenum">
              <a:rPr lang="en-US" smtClean="0"/>
              <a:t>5</a:t>
            </a:fld>
            <a:endParaRPr lang="en-US" dirty="0"/>
          </a:p>
        </p:txBody>
      </p:sp>
    </p:spTree>
    <p:extLst>
      <p:ext uri="{BB962C8B-B14F-4D97-AF65-F5344CB8AC3E}">
        <p14:creationId xmlns:p14="http://schemas.microsoft.com/office/powerpoint/2010/main" val="4058430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09671-BDF4-42EF-B26B-A149DF9C9EB0}"/>
              </a:ext>
            </a:extLst>
          </p:cNvPr>
          <p:cNvSpPr>
            <a:spLocks noGrp="1"/>
          </p:cNvSpPr>
          <p:nvPr>
            <p:ph type="title"/>
          </p:nvPr>
        </p:nvSpPr>
        <p:spPr/>
        <p:txBody>
          <a:bodyPr/>
          <a:lstStyle/>
          <a:p>
            <a:r>
              <a:rPr lang="en-US" b="1" dirty="0"/>
              <a:t>PCW Services – Continuity of Care</a:t>
            </a:r>
          </a:p>
        </p:txBody>
      </p:sp>
      <p:sp>
        <p:nvSpPr>
          <p:cNvPr id="3" name="Content Placeholder 2">
            <a:extLst>
              <a:ext uri="{FF2B5EF4-FFF2-40B4-BE49-F238E27FC236}">
                <a16:creationId xmlns:a16="http://schemas.microsoft.com/office/drawing/2014/main" id="{208F8D42-6D5F-4AB8-9BB1-0D1DBAD18A6A}"/>
              </a:ext>
            </a:extLst>
          </p:cNvPr>
          <p:cNvSpPr>
            <a:spLocks noGrp="1"/>
          </p:cNvSpPr>
          <p:nvPr>
            <p:ph idx="1"/>
          </p:nvPr>
        </p:nvSpPr>
        <p:spPr/>
        <p:txBody>
          <a:bodyPr>
            <a:normAutofit/>
          </a:bodyPr>
          <a:lstStyle/>
          <a:p>
            <a:r>
              <a:rPr lang="en-US" dirty="0"/>
              <a:t>Personal Care Agencies (PCA) can submit claims for reimbursement of services for </a:t>
            </a:r>
            <a:r>
              <a:rPr lang="en-US" i="1" dirty="0"/>
              <a:t>i</a:t>
            </a:r>
            <a:r>
              <a:rPr lang="en-US" dirty="0"/>
              <a:t>Care members before being contracted under 90-day Continuity of Care at FFS rates.  </a:t>
            </a:r>
          </a:p>
          <a:p>
            <a:pPr lvl="1"/>
            <a:r>
              <a:rPr lang="en-US" dirty="0"/>
              <a:t>However, the provider must be certified with </a:t>
            </a:r>
            <a:r>
              <a:rPr lang="en-US" dirty="0" err="1"/>
              <a:t>ForwardHealth</a:t>
            </a:r>
            <a:r>
              <a:rPr lang="en-US" dirty="0"/>
              <a:t>/State of WI Medicaid.   </a:t>
            </a:r>
          </a:p>
          <a:p>
            <a:r>
              <a:rPr lang="en-US" dirty="0"/>
              <a:t>After 90 days, PCA’s must be credentialed and contracted with </a:t>
            </a:r>
            <a:r>
              <a:rPr lang="en-US" i="1" dirty="0"/>
              <a:t>i</a:t>
            </a:r>
            <a:r>
              <a:rPr lang="en-US" dirty="0"/>
              <a:t>Care. Once a contract is executed </a:t>
            </a:r>
            <a:r>
              <a:rPr lang="en-US" i="1" dirty="0"/>
              <a:t>i</a:t>
            </a:r>
            <a:r>
              <a:rPr lang="en-US" dirty="0"/>
              <a:t>Care contract rates apply.</a:t>
            </a:r>
          </a:p>
        </p:txBody>
      </p:sp>
      <p:sp>
        <p:nvSpPr>
          <p:cNvPr id="4" name="Slide Number Placeholder 3">
            <a:extLst>
              <a:ext uri="{FF2B5EF4-FFF2-40B4-BE49-F238E27FC236}">
                <a16:creationId xmlns:a16="http://schemas.microsoft.com/office/drawing/2014/main" id="{A13235A3-D55E-4229-A76C-F4655756BE66}"/>
              </a:ext>
            </a:extLst>
          </p:cNvPr>
          <p:cNvSpPr>
            <a:spLocks noGrp="1"/>
          </p:cNvSpPr>
          <p:nvPr>
            <p:ph type="sldNum" sz="quarter" idx="12"/>
          </p:nvPr>
        </p:nvSpPr>
        <p:spPr/>
        <p:txBody>
          <a:bodyPr/>
          <a:lstStyle/>
          <a:p>
            <a:fld id="{786D7D0F-3A27-45D3-AB4A-EEE967871401}" type="slidenum">
              <a:rPr lang="en-US" smtClean="0"/>
              <a:t>6</a:t>
            </a:fld>
            <a:endParaRPr lang="en-US" dirty="0"/>
          </a:p>
        </p:txBody>
      </p:sp>
    </p:spTree>
    <p:extLst>
      <p:ext uri="{BB962C8B-B14F-4D97-AF65-F5344CB8AC3E}">
        <p14:creationId xmlns:p14="http://schemas.microsoft.com/office/powerpoint/2010/main" val="2992752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7A3E2-71C3-4E4F-B8A0-07F81FED954B}"/>
              </a:ext>
            </a:extLst>
          </p:cNvPr>
          <p:cNvSpPr>
            <a:spLocks noGrp="1"/>
          </p:cNvSpPr>
          <p:nvPr>
            <p:ph type="title"/>
          </p:nvPr>
        </p:nvSpPr>
        <p:spPr/>
        <p:txBody>
          <a:bodyPr/>
          <a:lstStyle/>
          <a:p>
            <a:r>
              <a:rPr lang="en-US" dirty="0"/>
              <a:t>Electronic Visit Verification (EVV)	</a:t>
            </a:r>
          </a:p>
        </p:txBody>
      </p:sp>
      <p:sp>
        <p:nvSpPr>
          <p:cNvPr id="3" name="Content Placeholder 2">
            <a:extLst>
              <a:ext uri="{FF2B5EF4-FFF2-40B4-BE49-F238E27FC236}">
                <a16:creationId xmlns:a16="http://schemas.microsoft.com/office/drawing/2014/main" id="{037219B7-08FA-4F8C-8C93-7BCBEA8D472E}"/>
              </a:ext>
            </a:extLst>
          </p:cNvPr>
          <p:cNvSpPr>
            <a:spLocks noGrp="1"/>
          </p:cNvSpPr>
          <p:nvPr>
            <p:ph idx="1"/>
          </p:nvPr>
        </p:nvSpPr>
        <p:spPr/>
        <p:txBody>
          <a:bodyPr>
            <a:normAutofit fontScale="92500" lnSpcReduction="20000"/>
          </a:bodyPr>
          <a:lstStyle/>
          <a:p>
            <a:pPr lvl="0"/>
            <a:r>
              <a:rPr lang="en-US" sz="2400" i="1" dirty="0"/>
              <a:t>i</a:t>
            </a:r>
            <a:r>
              <a:rPr lang="en-US" sz="2400" dirty="0"/>
              <a:t>Care will not require Live-in Workers to use EVV</a:t>
            </a:r>
          </a:p>
          <a:p>
            <a:pPr lvl="1"/>
            <a:r>
              <a:rPr lang="en-US" dirty="0"/>
              <a:t>Submit claims with the KX modifier to bypass EVV requirements</a:t>
            </a:r>
          </a:p>
          <a:p>
            <a:pPr lvl="1"/>
            <a:r>
              <a:rPr lang="en-US" dirty="0"/>
              <a:t>Live in worker status must be verified by the provider agency annually.</a:t>
            </a:r>
          </a:p>
          <a:p>
            <a:pPr lvl="0"/>
            <a:r>
              <a:rPr lang="en-US" sz="2400" dirty="0"/>
              <a:t>All personal care services will require an EVV to match the services submitted on the claim</a:t>
            </a:r>
          </a:p>
          <a:p>
            <a:pPr lvl="0"/>
            <a:r>
              <a:rPr lang="en-US" sz="2400" dirty="0"/>
              <a:t>EVV can be updated at anytime to match the claim.  If a claim denial occurs prior to the update, a request for review can be submitted within the Review/Reopen Guidelines found here: </a:t>
            </a:r>
            <a:r>
              <a:rPr lang="en-US" sz="2400" u="sng" dirty="0">
                <a:solidFill>
                  <a:srgbClr val="0070C0"/>
                </a:solidFill>
                <a:hlinkClick r:id="rId2">
                  <a:extLst>
                    <a:ext uri="{A12FA001-AC4F-418D-AE19-62706E023703}">
                      <ahyp:hlinkClr xmlns:ahyp="http://schemas.microsoft.com/office/drawing/2018/hyperlinkcolor" val="tx"/>
                    </a:ext>
                  </a:extLst>
                </a:hlinkClick>
              </a:rPr>
              <a:t>https://www.icarehealthplan.org/Claims/Claims-Processing.htm</a:t>
            </a:r>
            <a:r>
              <a:rPr lang="en-US" sz="2400" dirty="0">
                <a:solidFill>
                  <a:srgbClr val="0070C0"/>
                </a:solidFill>
              </a:rPr>
              <a:t> </a:t>
            </a:r>
            <a:r>
              <a:rPr lang="en-US" sz="2400" dirty="0"/>
              <a:t>(Claim Review/Adjustment Guidelines)</a:t>
            </a:r>
          </a:p>
          <a:p>
            <a:pPr lvl="0"/>
            <a:r>
              <a:rPr lang="en-US" sz="2400" dirty="0"/>
              <a:t>Please see our EVV Guide for complete details: </a:t>
            </a:r>
            <a:r>
              <a:rPr lang="en-US" sz="2400" dirty="0">
                <a:solidFill>
                  <a:srgbClr val="0070C0"/>
                </a:solidFill>
                <a:hlinkClick r:id="rId3">
                  <a:extLst>
                    <a:ext uri="{A12FA001-AC4F-418D-AE19-62706E023703}">
                      <ahyp:hlinkClr xmlns:ahyp="http://schemas.microsoft.com/office/drawing/2018/hyperlinkcolor" val="tx"/>
                    </a:ext>
                  </a:extLst>
                </a:hlinkClick>
              </a:rPr>
              <a:t>https://www.icarehealthplan.org/Education/Resources.htm</a:t>
            </a:r>
            <a:r>
              <a:rPr lang="en-US" sz="2400" dirty="0">
                <a:solidFill>
                  <a:srgbClr val="0070C0"/>
                </a:solidFill>
              </a:rPr>
              <a:t> </a:t>
            </a:r>
          </a:p>
          <a:p>
            <a:pPr lvl="1"/>
            <a:endParaRPr lang="en-US" dirty="0"/>
          </a:p>
        </p:txBody>
      </p:sp>
      <p:sp>
        <p:nvSpPr>
          <p:cNvPr id="4" name="Slide Number Placeholder 3">
            <a:extLst>
              <a:ext uri="{FF2B5EF4-FFF2-40B4-BE49-F238E27FC236}">
                <a16:creationId xmlns:a16="http://schemas.microsoft.com/office/drawing/2014/main" id="{E80FCB1B-F620-4C05-A90C-433DC5A5B91F}"/>
              </a:ext>
            </a:extLst>
          </p:cNvPr>
          <p:cNvSpPr>
            <a:spLocks noGrp="1"/>
          </p:cNvSpPr>
          <p:nvPr>
            <p:ph type="sldNum" sz="quarter" idx="12"/>
          </p:nvPr>
        </p:nvSpPr>
        <p:spPr/>
        <p:txBody>
          <a:bodyPr/>
          <a:lstStyle/>
          <a:p>
            <a:fld id="{786D7D0F-3A27-45D3-AB4A-EEE967871401}" type="slidenum">
              <a:rPr lang="en-US" smtClean="0"/>
              <a:t>7</a:t>
            </a:fld>
            <a:endParaRPr lang="en-US" dirty="0"/>
          </a:p>
        </p:txBody>
      </p:sp>
    </p:spTree>
    <p:extLst>
      <p:ext uri="{BB962C8B-B14F-4D97-AF65-F5344CB8AC3E}">
        <p14:creationId xmlns:p14="http://schemas.microsoft.com/office/powerpoint/2010/main" val="120688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11E69-7E5F-4ACC-A8BA-2765DF2B3CA8}"/>
              </a:ext>
            </a:extLst>
          </p:cNvPr>
          <p:cNvSpPr>
            <a:spLocks noGrp="1"/>
          </p:cNvSpPr>
          <p:nvPr>
            <p:ph type="title"/>
          </p:nvPr>
        </p:nvSpPr>
        <p:spPr/>
        <p:txBody>
          <a:bodyPr/>
          <a:lstStyle/>
          <a:p>
            <a:r>
              <a:rPr lang="en-US" b="1" dirty="0"/>
              <a:t>PCW Codes and Modifiers</a:t>
            </a:r>
          </a:p>
        </p:txBody>
      </p:sp>
      <p:sp>
        <p:nvSpPr>
          <p:cNvPr id="6" name="Content Placeholder 5">
            <a:extLst>
              <a:ext uri="{FF2B5EF4-FFF2-40B4-BE49-F238E27FC236}">
                <a16:creationId xmlns:a16="http://schemas.microsoft.com/office/drawing/2014/main" id="{30082634-AD77-44B1-B006-DD768E5C5DA5}"/>
              </a:ext>
            </a:extLst>
          </p:cNvPr>
          <p:cNvSpPr>
            <a:spLocks noGrp="1"/>
          </p:cNvSpPr>
          <p:nvPr>
            <p:ph idx="1"/>
          </p:nvPr>
        </p:nvSpPr>
        <p:spPr/>
        <p:txBody>
          <a:bodyPr>
            <a:normAutofit/>
          </a:bodyPr>
          <a:lstStyle/>
          <a:p>
            <a:r>
              <a:rPr lang="en-US" dirty="0"/>
              <a:t>Personal care providers are required to use the </a:t>
            </a:r>
            <a:r>
              <a:rPr lang="en-US" b="1" dirty="0">
                <a:solidFill>
                  <a:schemeClr val="accent2"/>
                </a:solidFill>
              </a:rPr>
              <a:t>appropriate</a:t>
            </a:r>
            <a:r>
              <a:rPr lang="en-US" dirty="0"/>
              <a:t> CPT or HCPCS procedure code from the following table that describes the service performed. </a:t>
            </a:r>
          </a:p>
          <a:p>
            <a:r>
              <a:rPr lang="en-US" dirty="0"/>
              <a:t>The Modifiers providers are required to use with the procedure codes are listed</a:t>
            </a:r>
          </a:p>
          <a:p>
            <a:pPr lvl="1"/>
            <a:r>
              <a:rPr lang="en-US" dirty="0"/>
              <a:t>Use KX for Live-In Care Workers </a:t>
            </a:r>
          </a:p>
          <a:p>
            <a:endParaRPr lang="en-US" dirty="0"/>
          </a:p>
          <a:p>
            <a:pPr marL="114300" indent="0">
              <a:buNone/>
            </a:pPr>
            <a:endParaRPr lang="en-US" dirty="0"/>
          </a:p>
        </p:txBody>
      </p:sp>
      <p:sp>
        <p:nvSpPr>
          <p:cNvPr id="4" name="Slide Number Placeholder 3">
            <a:extLst>
              <a:ext uri="{FF2B5EF4-FFF2-40B4-BE49-F238E27FC236}">
                <a16:creationId xmlns:a16="http://schemas.microsoft.com/office/drawing/2014/main" id="{93933FD1-E95B-4E6E-8DAC-BE224FD7210E}"/>
              </a:ext>
            </a:extLst>
          </p:cNvPr>
          <p:cNvSpPr>
            <a:spLocks noGrp="1"/>
          </p:cNvSpPr>
          <p:nvPr>
            <p:ph type="sldNum" sz="quarter" idx="12"/>
          </p:nvPr>
        </p:nvSpPr>
        <p:spPr/>
        <p:txBody>
          <a:bodyPr/>
          <a:lstStyle/>
          <a:p>
            <a:fld id="{786D7D0F-3A27-45D3-AB4A-EEE967871401}" type="slidenum">
              <a:rPr lang="en-US" smtClean="0"/>
              <a:t>8</a:t>
            </a:fld>
            <a:endParaRPr lang="en-US" dirty="0"/>
          </a:p>
        </p:txBody>
      </p:sp>
      <p:pic>
        <p:nvPicPr>
          <p:cNvPr id="7" name="Picture 6">
            <a:extLst>
              <a:ext uri="{FF2B5EF4-FFF2-40B4-BE49-F238E27FC236}">
                <a16:creationId xmlns:a16="http://schemas.microsoft.com/office/drawing/2014/main" id="{3ED0A54B-06B3-4D4E-954F-D5EA27849247}"/>
              </a:ext>
            </a:extLst>
          </p:cNvPr>
          <p:cNvPicPr>
            <a:picLocks noChangeAspect="1"/>
          </p:cNvPicPr>
          <p:nvPr/>
        </p:nvPicPr>
        <p:blipFill>
          <a:blip r:embed="rId2"/>
          <a:stretch>
            <a:fillRect/>
          </a:stretch>
        </p:blipFill>
        <p:spPr>
          <a:xfrm>
            <a:off x="855180" y="3800475"/>
            <a:ext cx="6267450" cy="2600325"/>
          </a:xfrm>
          <a:prstGeom prst="rect">
            <a:avLst/>
          </a:prstGeom>
        </p:spPr>
      </p:pic>
    </p:spTree>
    <p:extLst>
      <p:ext uri="{BB962C8B-B14F-4D97-AF65-F5344CB8AC3E}">
        <p14:creationId xmlns:p14="http://schemas.microsoft.com/office/powerpoint/2010/main" val="599788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BE0EE-EAE4-4FA8-9171-4848C66D75FC}"/>
              </a:ext>
            </a:extLst>
          </p:cNvPr>
          <p:cNvSpPr>
            <a:spLocks noGrp="1"/>
          </p:cNvSpPr>
          <p:nvPr>
            <p:ph type="title"/>
          </p:nvPr>
        </p:nvSpPr>
        <p:spPr/>
        <p:txBody>
          <a:bodyPr/>
          <a:lstStyle/>
          <a:p>
            <a:r>
              <a:rPr lang="en-US" b="1" dirty="0"/>
              <a:t>Clean Claim Guidelines</a:t>
            </a:r>
          </a:p>
        </p:txBody>
      </p:sp>
      <p:pic>
        <p:nvPicPr>
          <p:cNvPr id="14" name="Content Placeholder 13">
            <a:extLst>
              <a:ext uri="{FF2B5EF4-FFF2-40B4-BE49-F238E27FC236}">
                <a16:creationId xmlns:a16="http://schemas.microsoft.com/office/drawing/2014/main" id="{DF3FD434-6D63-4991-91CB-3645C596BB2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51146" y="1600200"/>
            <a:ext cx="4232108" cy="4800600"/>
          </a:xfrm>
        </p:spPr>
      </p:pic>
      <p:sp>
        <p:nvSpPr>
          <p:cNvPr id="4" name="Slide Number Placeholder 3">
            <a:extLst>
              <a:ext uri="{FF2B5EF4-FFF2-40B4-BE49-F238E27FC236}">
                <a16:creationId xmlns:a16="http://schemas.microsoft.com/office/drawing/2014/main" id="{6547F48C-6987-437B-9589-3061E7B82F83}"/>
              </a:ext>
            </a:extLst>
          </p:cNvPr>
          <p:cNvSpPr>
            <a:spLocks noGrp="1"/>
          </p:cNvSpPr>
          <p:nvPr>
            <p:ph type="sldNum" sz="quarter" idx="12"/>
          </p:nvPr>
        </p:nvSpPr>
        <p:spPr/>
        <p:txBody>
          <a:bodyPr/>
          <a:lstStyle/>
          <a:p>
            <a:fld id="{786D7D0F-3A27-45D3-AB4A-EEE967871401}" type="slidenum">
              <a:rPr lang="en-US" smtClean="0"/>
              <a:t>9</a:t>
            </a:fld>
            <a:endParaRPr lang="en-US" dirty="0"/>
          </a:p>
        </p:txBody>
      </p:sp>
    </p:spTree>
    <p:extLst>
      <p:ext uri="{BB962C8B-B14F-4D97-AF65-F5344CB8AC3E}">
        <p14:creationId xmlns:p14="http://schemas.microsoft.com/office/powerpoint/2010/main" val="2257027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Theme1" id="{FC8E0C6D-4D5E-4DE0-8A5A-FE5FB8133F31}" vid="{6FD0C8BA-9FD7-48F0-9B70-9AEE9E7CC7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432</TotalTime>
  <Words>1908</Words>
  <Application>Microsoft Office PowerPoint</Application>
  <PresentationFormat>On-screen Show (4:3)</PresentationFormat>
  <Paragraphs>167</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Open Sans</vt:lpstr>
      <vt:lpstr>Times New Roman</vt:lpstr>
      <vt:lpstr>Theme1</vt:lpstr>
      <vt:lpstr>PowerPoint Presentation</vt:lpstr>
      <vt:lpstr>Disclaimer</vt:lpstr>
      <vt:lpstr>Personal Care Services - Definition</vt:lpstr>
      <vt:lpstr>Personal Care Services– Prior Authorization (PA)</vt:lpstr>
      <vt:lpstr>Personal Care Services– Prior Authorization (PA) Cont.</vt:lpstr>
      <vt:lpstr>PCW Services – Continuity of Care</vt:lpstr>
      <vt:lpstr>Electronic Visit Verification (EVV) </vt:lpstr>
      <vt:lpstr>PCW Codes and Modifiers</vt:lpstr>
      <vt:lpstr>Clean Claim Guidelines</vt:lpstr>
      <vt:lpstr>Claims Filing Limits</vt:lpstr>
      <vt:lpstr>Claims Submission </vt:lpstr>
      <vt:lpstr>Electronic Funds Transfer (EFT)  and Electronic Remittance Advice (ERA)</vt:lpstr>
      <vt:lpstr>iCare Provider Portal Access </vt:lpstr>
      <vt:lpstr>For More Information</vt:lpstr>
      <vt:lpstr>iCare Contact Information</vt:lpstr>
      <vt:lpstr>Frequently Asked Questions Below is information on some of the fields for Personal Care claims which need to be completed</vt:lpstr>
      <vt:lpstr>Frequently Asked Questions Below is information on some of the fields for Personal Care claims which need to be completed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Crystal Burgess</dc:creator>
  <cp:lastModifiedBy>Michelle Minogue</cp:lastModifiedBy>
  <cp:revision>36</cp:revision>
  <dcterms:created xsi:type="dcterms:W3CDTF">2019-07-23T16:06:26Z</dcterms:created>
  <dcterms:modified xsi:type="dcterms:W3CDTF">2024-02-01T16:13:34Z</dcterms:modified>
</cp:coreProperties>
</file>