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5"/>
  </p:notesMasterIdLst>
  <p:sldIdLst>
    <p:sldId id="256" r:id="rId2"/>
    <p:sldId id="257" r:id="rId3"/>
    <p:sldId id="258" r:id="rId4"/>
    <p:sldId id="259" r:id="rId5"/>
    <p:sldId id="273" r:id="rId6"/>
    <p:sldId id="260" r:id="rId7"/>
    <p:sldId id="261" r:id="rId8"/>
    <p:sldId id="262" r:id="rId9"/>
    <p:sldId id="272" r:id="rId10"/>
    <p:sldId id="275" r:id="rId11"/>
    <p:sldId id="271" r:id="rId12"/>
    <p:sldId id="268" r:id="rId13"/>
    <p:sldId id="263"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444"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2/1/2024</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2/1/2024</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2/1/2024</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stamed.com/eraeft" TargetMode="External"/><Relationship Id="rId2" Type="http://schemas.openxmlformats.org/officeDocument/2006/relationships/hyperlink" Target="https://register.instamed.com/eraeft" TargetMode="External"/><Relationship Id="rId1" Type="http://schemas.openxmlformats.org/officeDocument/2006/relationships/slideLayout" Target="../slideLayouts/slideLayout2.xml"/><Relationship Id="rId4" Type="http://schemas.openxmlformats.org/officeDocument/2006/relationships/hyperlink" Target="tel:+1-866-945-799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hyperlink" Target="https://www.forwardhealth.wi.gov/WIPortal/" TargetMode="External"/><Relationship Id="rId1" Type="http://schemas.openxmlformats.org/officeDocument/2006/relationships/slideLayout" Target="../slideLayouts/slideLayout2.xml"/><Relationship Id="rId5" Type="http://schemas.openxmlformats.org/officeDocument/2006/relationships/hyperlink" Target="https://www.cms.gov/center/provider-Type/home-Health-Agency-HHA-Center.html" TargetMode="External"/><Relationship Id="rId4" Type="http://schemas.openxmlformats.org/officeDocument/2006/relationships/hyperlink" Target="https://www.forwardhealth.wi.gov/WIPortal/Online%20Handbooks/Display/tabid/152/Default.asp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carehealthplan.org/Files/Resources/PROVIDER-DOCS/iCare_Provider_Portal_Guide.pdf" TargetMode="External"/><Relationship Id="rId2" Type="http://schemas.openxmlformats.org/officeDocument/2006/relationships/hyperlink" Target="mailto:ProviderRelationsSpecialist@iCareHealthPlan.org" TargetMode="External"/><Relationship Id="rId1" Type="http://schemas.openxmlformats.org/officeDocument/2006/relationships/slideLayout" Target="../slideLayouts/slideLayout2.xml"/><Relationship Id="rId5" Type="http://schemas.openxmlformats.org/officeDocument/2006/relationships/hyperlink" Target="mailto:provideroutreach@icarehealthplan.org" TargetMode="External"/><Relationship Id="rId4" Type="http://schemas.openxmlformats.org/officeDocument/2006/relationships/hyperlink" Target="mailto:ProviderOutreach@iCareHealthPlan.org?subject=Question%20about%20the%20iCare%20Provider%20Portal%20"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mailto:providerservices@icarehealthplan.or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carehealthplan.org/Prior-Authorization.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products3.ssigroup.com/ProviderRegistration/regis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45E87EB-1845-4E1F-B7E6-2A316847120F}"/>
              </a:ext>
            </a:extLst>
          </p:cNvPr>
          <p:cNvSpPr>
            <a:spLocks noGrp="1"/>
          </p:cNvSpPr>
          <p:nvPr>
            <p:ph type="subTitle" idx="1"/>
          </p:nvPr>
        </p:nvSpPr>
        <p:spPr/>
        <p:txBody>
          <a:bodyPr/>
          <a:lstStyle/>
          <a:p>
            <a:r>
              <a:rPr lang="en-US" i="1" dirty="0"/>
              <a:t>iCare</a:t>
            </a:r>
            <a:r>
              <a:rPr lang="en-US" dirty="0"/>
              <a:t> Guide for Home Health</a:t>
            </a:r>
            <a:br>
              <a:rPr lang="en-US" dirty="0"/>
            </a:br>
            <a:r>
              <a:rPr lang="en-US" dirty="0"/>
              <a:t>CLAIMS PROCESSING OVERVIEW</a:t>
            </a:r>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62000"/>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p:txBody>
          <a:bodyPr/>
          <a:lstStyle/>
          <a:p>
            <a:r>
              <a:rPr lang="en-US" dirty="0"/>
              <a:t>Reviewed: January 2024</a:t>
            </a:r>
          </a:p>
        </p:txBody>
      </p:sp>
      <p:sp>
        <p:nvSpPr>
          <p:cNvPr id="7" name="TextBox 6">
            <a:extLst>
              <a:ext uri="{FF2B5EF4-FFF2-40B4-BE49-F238E27FC236}">
                <a16:creationId xmlns:a16="http://schemas.microsoft.com/office/drawing/2014/main" id="{E4CC3020-0C8E-33C4-CF23-6BD2343D93F9}"/>
              </a:ext>
            </a:extLst>
          </p:cNvPr>
          <p:cNvSpPr txBox="1"/>
          <p:nvPr/>
        </p:nvSpPr>
        <p:spPr>
          <a:xfrm>
            <a:off x="3801292" y="2678667"/>
            <a:ext cx="4572000" cy="307777"/>
          </a:xfrm>
          <a:prstGeom prst="rect">
            <a:avLst/>
          </a:prstGeom>
          <a:noFill/>
        </p:spPr>
        <p:txBody>
          <a:bodyPr wrap="square">
            <a:spAutoFit/>
          </a:bodyPr>
          <a:lstStyle/>
          <a:p>
            <a:r>
              <a:rPr lang="en-US" sz="1400" dirty="0">
                <a:effectLst/>
                <a:latin typeface="Open Sans" panose="020B0606030504020204" pitchFamily="34" charset="0"/>
                <a:ea typeface="Open Sans" panose="020B0606030504020204" pitchFamily="34" charset="0"/>
                <a:cs typeface="Open Sans" panose="020B0606030504020204" pitchFamily="34" charset="0"/>
              </a:rPr>
              <a:t>a Humana Inc, subsidiary</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4D7F-8546-7D1C-2129-729B3B39E0B8}"/>
              </a:ext>
            </a:extLst>
          </p:cNvPr>
          <p:cNvSpPr>
            <a:spLocks noGrp="1"/>
          </p:cNvSpPr>
          <p:nvPr>
            <p:ph type="title"/>
          </p:nvPr>
        </p:nvSpPr>
        <p:spPr/>
        <p:txBody>
          <a:bodyPr/>
          <a:lstStyle/>
          <a:p>
            <a:r>
              <a:rPr lang="en-US" sz="3200" dirty="0"/>
              <a:t>Electronic Funds Transfer (EFT)  and Electronic Remittance Advice (ERA)</a:t>
            </a:r>
          </a:p>
        </p:txBody>
      </p:sp>
      <p:sp>
        <p:nvSpPr>
          <p:cNvPr id="3" name="Content Placeholder 2">
            <a:extLst>
              <a:ext uri="{FF2B5EF4-FFF2-40B4-BE49-F238E27FC236}">
                <a16:creationId xmlns:a16="http://schemas.microsoft.com/office/drawing/2014/main" id="{44025E9C-F4AB-9F6E-F183-691EA2E5A0D7}"/>
              </a:ext>
            </a:extLst>
          </p:cNvPr>
          <p:cNvSpPr>
            <a:spLocks noGrp="1"/>
          </p:cNvSpPr>
          <p:nvPr>
            <p:ph idx="1"/>
          </p:nvPr>
        </p:nvSpPr>
        <p:spPr/>
        <p:txBody>
          <a:bodyPr>
            <a:normAutofit fontScale="77500" lnSpcReduction="20000"/>
          </a:bodyPr>
          <a:lstStyle/>
          <a:p>
            <a:pPr marL="114300" indent="0">
              <a:buNone/>
            </a:pPr>
            <a:r>
              <a:rPr lang="en-US" dirty="0"/>
              <a:t>Electronic Funds Transfer (EFT) </a:t>
            </a:r>
            <a:r>
              <a:rPr lang="en-US" dirty="0" err="1"/>
              <a:t>Enrollment</a:t>
            </a:r>
            <a:r>
              <a:rPr lang="en-US" i="1" dirty="0" err="1">
                <a:effectLst/>
                <a:latin typeface="Times New Roman" panose="02020603050405020304" pitchFamily="18" charset="0"/>
              </a:rPr>
              <a:t>i</a:t>
            </a:r>
            <a:r>
              <a:rPr lang="en-US" dirty="0" err="1">
                <a:effectLst/>
              </a:rPr>
              <a:t>Care</a:t>
            </a:r>
            <a:r>
              <a:rPr lang="en-US" dirty="0">
                <a:effectLst/>
              </a:rPr>
              <a:t> has joined the InstaMed Network to deliver your payments as free electronic remittance advice (ERA) and electronic funds transfer (EFT).</a:t>
            </a:r>
            <a:br>
              <a:rPr lang="en-US" dirty="0">
                <a:effectLst/>
              </a:rPr>
            </a:br>
            <a:br>
              <a:rPr lang="en-US" dirty="0">
                <a:effectLst/>
              </a:rPr>
            </a:br>
            <a:r>
              <a:rPr lang="en-US" u="sng" dirty="0">
                <a:solidFill>
                  <a:srgbClr val="E03200"/>
                </a:solidFill>
                <a:effectLst/>
                <a:hlinkClick r:id="rId2" tooltip="Leaves this website"/>
              </a:rPr>
              <a:t>Sign up now</a:t>
            </a:r>
            <a:r>
              <a:rPr lang="en-US" dirty="0">
                <a:effectLst/>
              </a:rPr>
              <a:t> to receive </a:t>
            </a:r>
            <a:r>
              <a:rPr lang="en-US" i="1" dirty="0">
                <a:effectLst/>
                <a:latin typeface="Times New Roman" panose="02020603050405020304" pitchFamily="18" charset="0"/>
              </a:rPr>
              <a:t>i</a:t>
            </a:r>
            <a:r>
              <a:rPr lang="en-US" dirty="0">
                <a:effectLst/>
              </a:rPr>
              <a:t>Care payments as direct deposits!</a:t>
            </a:r>
            <a:br>
              <a:rPr lang="en-US" dirty="0">
                <a:effectLst/>
              </a:rPr>
            </a:br>
            <a:br>
              <a:rPr lang="en-US" dirty="0">
                <a:effectLst/>
              </a:rPr>
            </a:br>
            <a:r>
              <a:rPr lang="en-US" dirty="0">
                <a:effectLst/>
              </a:rPr>
              <a:t>ERA/EFT is a convenient, paperless and secure way to receive claims payments. Funds are deposited directly into your designated bank account and include the TRN Reassociation Trace Number in accordance with CAQH CORE Phase III Operating Rules for HIPAA standard transactions. Additional benefits include:</a:t>
            </a:r>
          </a:p>
          <a:p>
            <a:r>
              <a:rPr lang="en-US" dirty="0">
                <a:effectLst/>
              </a:rPr>
              <a:t>Accelerated access to funds with direct deposit into your existing bank account</a:t>
            </a:r>
          </a:p>
          <a:p>
            <a:r>
              <a:rPr lang="en-US" dirty="0">
                <a:effectLst/>
              </a:rPr>
              <a:t>Reduced administrative costs by eliminating paper checks and remittances</a:t>
            </a:r>
          </a:p>
          <a:p>
            <a:r>
              <a:rPr lang="en-US" dirty="0">
                <a:effectLst/>
              </a:rPr>
              <a:t>No disruption to your current workflow — ERAs can also be routed to your existing clearinghouse</a:t>
            </a:r>
          </a:p>
          <a:p>
            <a:pPr marL="114300" indent="0">
              <a:buNone/>
            </a:pPr>
            <a:r>
              <a:rPr lang="en-US" dirty="0">
                <a:effectLst/>
              </a:rPr>
              <a:t>You have two simple options to register for free ERA/EFT from InstaMed:</a:t>
            </a:r>
          </a:p>
          <a:p>
            <a:r>
              <a:rPr lang="en-US" dirty="0">
                <a:effectLst/>
              </a:rPr>
              <a:t>Online: visit </a:t>
            </a:r>
            <a:r>
              <a:rPr lang="en-US" u="sng" dirty="0">
                <a:solidFill>
                  <a:srgbClr val="E03200"/>
                </a:solidFill>
                <a:effectLst/>
                <a:hlinkClick r:id="rId3" tooltip="Leaves this website"/>
              </a:rPr>
              <a:t>www.instamed.com/eraeft</a:t>
            </a:r>
            <a:endParaRPr lang="en-US" dirty="0">
              <a:effectLst/>
            </a:endParaRPr>
          </a:p>
          <a:p>
            <a:r>
              <a:rPr lang="en-US" dirty="0">
                <a:effectLst/>
              </a:rPr>
              <a:t>Phone: call us at </a:t>
            </a:r>
            <a:r>
              <a:rPr lang="en-US" u="sng" dirty="0">
                <a:solidFill>
                  <a:srgbClr val="E03200"/>
                </a:solidFill>
                <a:effectLst/>
                <a:hlinkClick r:id="rId4"/>
              </a:rPr>
              <a:t>(866) 945-7990</a:t>
            </a:r>
            <a:r>
              <a:rPr lang="en-US" dirty="0">
                <a:effectLst/>
              </a:rPr>
              <a:t> to speak with a live agent</a:t>
            </a:r>
          </a:p>
          <a:p>
            <a:pPr marL="114300" indent="0">
              <a:buNone/>
            </a:pPr>
            <a:endParaRPr lang="en-US" dirty="0"/>
          </a:p>
        </p:txBody>
      </p:sp>
      <p:sp>
        <p:nvSpPr>
          <p:cNvPr id="4" name="Slide Number Placeholder 3">
            <a:extLst>
              <a:ext uri="{FF2B5EF4-FFF2-40B4-BE49-F238E27FC236}">
                <a16:creationId xmlns:a16="http://schemas.microsoft.com/office/drawing/2014/main" id="{F560B08B-7C8C-52A2-0A64-1CF238CEE865}"/>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107178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36D0F-A130-4289-83CF-36F6898AE04D}"/>
              </a:ext>
            </a:extLst>
          </p:cNvPr>
          <p:cNvSpPr>
            <a:spLocks noGrp="1"/>
          </p:cNvSpPr>
          <p:nvPr>
            <p:ph type="title"/>
          </p:nvPr>
        </p:nvSpPr>
        <p:spPr/>
        <p:txBody>
          <a:bodyPr/>
          <a:lstStyle/>
          <a:p>
            <a:r>
              <a:rPr lang="en-US" sz="4000" dirty="0"/>
              <a:t>iCare follows CMS and ForwardHealth Claim Guidelines:</a:t>
            </a:r>
          </a:p>
        </p:txBody>
      </p:sp>
      <p:sp>
        <p:nvSpPr>
          <p:cNvPr id="3" name="Content Placeholder 2">
            <a:extLst>
              <a:ext uri="{FF2B5EF4-FFF2-40B4-BE49-F238E27FC236}">
                <a16:creationId xmlns:a16="http://schemas.microsoft.com/office/drawing/2014/main" id="{A6263147-0AE0-4B99-B6A2-C353B7714074}"/>
              </a:ext>
            </a:extLst>
          </p:cNvPr>
          <p:cNvSpPr>
            <a:spLocks noGrp="1"/>
          </p:cNvSpPr>
          <p:nvPr>
            <p:ph idx="1"/>
          </p:nvPr>
        </p:nvSpPr>
        <p:spPr/>
        <p:txBody>
          <a:bodyPr/>
          <a:lstStyle/>
          <a:p>
            <a:pPr marL="109728" indent="0">
              <a:buNone/>
            </a:pPr>
            <a:r>
              <a:rPr lang="en-US" sz="2000" dirty="0"/>
              <a:t>ForwardHealth Website Link:  </a:t>
            </a:r>
            <a:r>
              <a:rPr lang="en-US" sz="2000" dirty="0">
                <a:solidFill>
                  <a:srgbClr val="0070C0"/>
                </a:solidFill>
                <a:hlinkClick r:id="rId2">
                  <a:extLst>
                    <a:ext uri="{A12FA001-AC4F-418D-AE19-62706E023703}">
                      <ahyp:hlinkClr xmlns:ahyp="http://schemas.microsoft.com/office/drawing/2018/hyperlinkcolor" val="tx"/>
                    </a:ext>
                  </a:extLst>
                </a:hlinkClick>
              </a:rPr>
              <a:t>https://www.forwardhealth.wi.gov/WIPortal/</a:t>
            </a:r>
            <a:endParaRPr lang="en-US" sz="2000" dirty="0">
              <a:solidFill>
                <a:srgbClr val="0070C0"/>
              </a:solidFill>
            </a:endParaRPr>
          </a:p>
          <a:p>
            <a:pPr marL="109728" indent="0">
              <a:buNone/>
            </a:pPr>
            <a:r>
              <a:rPr lang="en-US" sz="2000" dirty="0"/>
              <a:t>CMS Website Link: </a:t>
            </a:r>
            <a:r>
              <a:rPr lang="en-US" sz="2000" dirty="0">
                <a:solidFill>
                  <a:srgbClr val="0033CC"/>
                </a:solidFill>
              </a:rPr>
              <a:t> </a:t>
            </a:r>
            <a:r>
              <a:rPr lang="en-US" sz="2000" dirty="0">
                <a:solidFill>
                  <a:srgbClr val="0070C0"/>
                </a:solidFill>
                <a:hlinkClick r:id="rId3">
                  <a:extLst>
                    <a:ext uri="{A12FA001-AC4F-418D-AE19-62706E023703}">
                      <ahyp:hlinkClr xmlns:ahyp="http://schemas.microsoft.com/office/drawing/2018/hyperlinkcolor" val="tx"/>
                    </a:ext>
                  </a:extLst>
                </a:hlinkClick>
              </a:rPr>
              <a:t>https://www.cms.gov</a:t>
            </a:r>
            <a:endParaRPr lang="en-US" sz="2000" dirty="0">
              <a:solidFill>
                <a:srgbClr val="0070C0"/>
              </a:solidFill>
            </a:endParaRPr>
          </a:p>
          <a:p>
            <a:pPr marL="109728" indent="0">
              <a:buNone/>
            </a:pPr>
            <a:r>
              <a:rPr lang="en-US" sz="2000" dirty="0">
                <a:solidFill>
                  <a:srgbClr val="0070C0"/>
                </a:solidFill>
              </a:rPr>
              <a:t>	 </a:t>
            </a:r>
          </a:p>
          <a:p>
            <a:pPr marL="109728" indent="0" fontAlgn="t">
              <a:buNone/>
            </a:pPr>
            <a:r>
              <a:rPr lang="en-US" sz="2000" dirty="0"/>
              <a:t>ForwardHealth/Home Health Handbook: </a:t>
            </a:r>
            <a:r>
              <a:rPr lang="en-US" sz="2000" dirty="0">
                <a:solidFill>
                  <a:srgbClr val="0070C0"/>
                </a:solidFill>
                <a:hlinkClick r:id="rId4">
                  <a:extLst>
                    <a:ext uri="{A12FA001-AC4F-418D-AE19-62706E023703}">
                      <ahyp:hlinkClr xmlns:ahyp="http://schemas.microsoft.com/office/drawing/2018/hyperlinkcolor" val="tx"/>
                    </a:ext>
                  </a:extLst>
                </a:hlinkClick>
              </a:rPr>
              <a:t>https://www.forwardhealth.wi.gov/WIPortal/Online%20Handbooks/Display/tabid/152/Default.aspx</a:t>
            </a:r>
            <a:r>
              <a:rPr lang="en-US" sz="2000" dirty="0">
                <a:solidFill>
                  <a:srgbClr val="0070C0"/>
                </a:solidFill>
              </a:rPr>
              <a:t> </a:t>
            </a:r>
          </a:p>
          <a:p>
            <a:pPr marL="109728" indent="0" fontAlgn="t">
              <a:buNone/>
            </a:pPr>
            <a:endParaRPr lang="en-US" sz="2000" dirty="0"/>
          </a:p>
          <a:p>
            <a:pPr marL="109728" indent="0" fontAlgn="t">
              <a:buNone/>
            </a:pPr>
            <a:r>
              <a:rPr lang="en-US" sz="2000" dirty="0"/>
              <a:t>Centers for Medicare and Medicaid Information: </a:t>
            </a:r>
            <a:r>
              <a:rPr lang="en-US" sz="2000" dirty="0">
                <a:solidFill>
                  <a:srgbClr val="0070C0"/>
                </a:solidFill>
                <a:hlinkClick r:id="rId5">
                  <a:extLst>
                    <a:ext uri="{A12FA001-AC4F-418D-AE19-62706E023703}">
                      <ahyp:hlinkClr xmlns:ahyp="http://schemas.microsoft.com/office/drawing/2018/hyperlinkcolor" val="tx"/>
                    </a:ext>
                  </a:extLst>
                </a:hlinkClick>
              </a:rPr>
              <a:t>https://www.cms.gov/center/provider-Type/home-Health-Agency-HHA-Center.html</a:t>
            </a:r>
            <a:r>
              <a:rPr lang="en-US" sz="2000" dirty="0">
                <a:solidFill>
                  <a:srgbClr val="0070C0"/>
                </a:solidFill>
              </a:rPr>
              <a:t> </a:t>
            </a:r>
          </a:p>
          <a:p>
            <a:endParaRPr lang="en-US" dirty="0"/>
          </a:p>
        </p:txBody>
      </p:sp>
      <p:sp>
        <p:nvSpPr>
          <p:cNvPr id="4" name="Slide Number Placeholder 3">
            <a:extLst>
              <a:ext uri="{FF2B5EF4-FFF2-40B4-BE49-F238E27FC236}">
                <a16:creationId xmlns:a16="http://schemas.microsoft.com/office/drawing/2014/main" id="{BBE3BD28-01EE-4F15-B072-BABACD81EF9E}"/>
              </a:ext>
            </a:extLst>
          </p:cNvPr>
          <p:cNvSpPr>
            <a:spLocks noGrp="1"/>
          </p:cNvSpPr>
          <p:nvPr>
            <p:ph type="sldNum" sz="quarter" idx="12"/>
          </p:nvPr>
        </p:nvSpPr>
        <p:spPr/>
        <p:txBody>
          <a:bodyPr/>
          <a:lstStyle/>
          <a:p>
            <a:fld id="{786D7D0F-3A27-45D3-AB4A-EEE967871401}" type="slidenum">
              <a:rPr lang="en-US" smtClean="0"/>
              <a:t>11</a:t>
            </a:fld>
            <a:endParaRPr lang="en-US" dirty="0"/>
          </a:p>
        </p:txBody>
      </p:sp>
    </p:spTree>
    <p:extLst>
      <p:ext uri="{BB962C8B-B14F-4D97-AF65-F5344CB8AC3E}">
        <p14:creationId xmlns:p14="http://schemas.microsoft.com/office/powerpoint/2010/main" val="2378709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9A0F-BDAD-458C-A289-363365B133D0}"/>
              </a:ext>
            </a:extLst>
          </p:cNvPr>
          <p:cNvSpPr>
            <a:spLocks noGrp="1"/>
          </p:cNvSpPr>
          <p:nvPr>
            <p:ph type="title"/>
          </p:nvPr>
        </p:nvSpPr>
        <p:spPr/>
        <p:txBody>
          <a:bodyPr/>
          <a:lstStyle/>
          <a:p>
            <a:r>
              <a:rPr lang="en-US" b="1" dirty="0"/>
              <a:t>iCare Provider Portal Access </a:t>
            </a:r>
            <a:endParaRPr lang="en-US" dirty="0"/>
          </a:p>
        </p:txBody>
      </p:sp>
      <p:sp>
        <p:nvSpPr>
          <p:cNvPr id="3" name="Content Placeholder 2">
            <a:extLst>
              <a:ext uri="{FF2B5EF4-FFF2-40B4-BE49-F238E27FC236}">
                <a16:creationId xmlns:a16="http://schemas.microsoft.com/office/drawing/2014/main" id="{5D967E08-656E-4024-A2ED-784CF13BE6C6}"/>
              </a:ext>
            </a:extLst>
          </p:cNvPr>
          <p:cNvSpPr>
            <a:spLocks noGrp="1"/>
          </p:cNvSpPr>
          <p:nvPr>
            <p:ph idx="1"/>
          </p:nvPr>
        </p:nvSpPr>
        <p:spPr/>
        <p:txBody>
          <a:bodyPr>
            <a:normAutofit fontScale="70000" lnSpcReduction="20000"/>
          </a:bodyPr>
          <a:lstStyle/>
          <a:p>
            <a:pPr algn="l">
              <a:spcAft>
                <a:spcPts val="1500"/>
              </a:spcAft>
            </a:pPr>
            <a:r>
              <a:rPr lang="en-US" sz="1800" b="0" i="0" dirty="0">
                <a:solidFill>
                  <a:srgbClr val="333333"/>
                </a:solidFill>
                <a:effectLst/>
                <a:latin typeface="Open Sans" panose="020B0606030504020204" pitchFamily="34" charset="0"/>
              </a:rPr>
              <a:t>Your time is valuable.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Care's Provider Portal allows you to view prior authorizations, service requests, verify eligibility and view claim information for the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members you serve.</a:t>
            </a:r>
            <a:endParaRPr lang="en-US" b="0" i="0" dirty="0">
              <a:solidFill>
                <a:srgbClr val="333333"/>
              </a:solidFill>
              <a:effectLst/>
              <a:latin typeface="Open Sans" panose="020B0606030504020204" pitchFamily="34" charset="0"/>
            </a:endParaRPr>
          </a:p>
          <a:p>
            <a:pPr algn="l">
              <a:spcAft>
                <a:spcPts val="1500"/>
              </a:spcAft>
            </a:pPr>
            <a:r>
              <a:rPr lang="en-US" sz="1800" b="1" i="0" dirty="0">
                <a:solidFill>
                  <a:srgbClr val="333333"/>
                </a:solidFill>
                <a:effectLst/>
                <a:latin typeface="Open Sans" panose="020B0606030504020204" pitchFamily="34" charset="0"/>
              </a:rPr>
              <a:t>Getting Started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Registration can be completed with information already at your disposal using your TIN (Tax ID Number), NPI and most recent check number. Use the Facility/Group name as listed on your Explanation of Payment.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can also generate a one-time PIN, you can request a one-time PIN via the request button below. </a:t>
            </a:r>
            <a:r>
              <a:rPr lang="en-US" sz="1800" b="1" i="0" dirty="0">
                <a:solidFill>
                  <a:srgbClr val="333333"/>
                </a:solidFill>
                <a:effectLst/>
                <a:latin typeface="Open Sans" panose="020B0606030504020204" pitchFamily="34" charset="0"/>
              </a:rPr>
              <a:t>If you have checks with more than 20 claims processed your will need to request a PIN to register.</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you do not receive your PIN, please contact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at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for additional assistance.</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an organization chooses to assign roles for the employees, the Office Manager will need to create a user account for the users within your organization. Office Managers can set up additional users individually and invite them to register or you can create user accounts in bulk via spreadsheet upload.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The </a:t>
            </a:r>
            <a:r>
              <a:rPr lang="en-US" sz="1800" b="1" i="1" u="sng" dirty="0">
                <a:solidFill>
                  <a:srgbClr val="E03200"/>
                </a:solidFill>
                <a:effectLst/>
                <a:latin typeface="Times New Roman" panose="02020603050405020304" pitchFamily="18" charset="0"/>
                <a:hlinkClick r:id="rId3" tooltip="Opens a PDF Document"/>
              </a:rPr>
              <a:t>i</a:t>
            </a:r>
            <a:r>
              <a:rPr lang="en-US" sz="1800" b="1" i="0" u="sng" dirty="0">
                <a:solidFill>
                  <a:srgbClr val="E03200"/>
                </a:solidFill>
                <a:effectLst/>
                <a:latin typeface="Open Sans" panose="020B0606030504020204" pitchFamily="34" charset="0"/>
                <a:hlinkClick r:id="rId3" tooltip="Opens a PDF Document"/>
              </a:rPr>
              <a:t>Care Portal User Guide</a:t>
            </a:r>
            <a:r>
              <a:rPr lang="en-US" sz="1800" b="0" i="0" dirty="0">
                <a:solidFill>
                  <a:srgbClr val="333333"/>
                </a:solidFill>
                <a:effectLst/>
                <a:latin typeface="Open Sans" panose="020B0606030504020204" pitchFamily="34" charset="0"/>
              </a:rPr>
              <a:t> provides step by step instructions for registration and outlines functionalities. If you have any questions, please contact </a:t>
            </a:r>
            <a:r>
              <a:rPr lang="en-US" sz="1800" b="0" i="0" u="sng" dirty="0">
                <a:solidFill>
                  <a:srgbClr val="E03200"/>
                </a:solidFill>
                <a:effectLst/>
                <a:latin typeface="Open Sans" panose="020B0606030504020204" pitchFamily="34" charset="0"/>
                <a:hlinkClick r:id="rId4"/>
              </a:rPr>
              <a:t>ProviderOutreach@</a:t>
            </a:r>
            <a:r>
              <a:rPr lang="en-US" sz="1800" b="0" i="1" u="sng" dirty="0">
                <a:solidFill>
                  <a:srgbClr val="E03200"/>
                </a:solidFill>
                <a:effectLst/>
                <a:latin typeface="Times New Roman" panose="02020603050405020304" pitchFamily="18" charset="0"/>
                <a:hlinkClick r:id="rId4"/>
              </a:rPr>
              <a:t>i</a:t>
            </a:r>
            <a:r>
              <a:rPr lang="en-US" sz="1800" b="0" i="0" u="sng" dirty="0">
                <a:solidFill>
                  <a:srgbClr val="E03200"/>
                </a:solidFill>
                <a:effectLst/>
                <a:latin typeface="Open Sans" panose="020B0606030504020204" pitchFamily="34" charset="0"/>
                <a:hlinkClick r:id="rId4"/>
              </a:rPr>
              <a:t>CareHealthPlan.org</a:t>
            </a:r>
            <a:r>
              <a:rPr lang="en-US" sz="1800" b="0" i="0" dirty="0">
                <a:solidFill>
                  <a:srgbClr val="333333"/>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endParaRPr lang="en-US" b="0" i="0" dirty="0">
              <a:solidFill>
                <a:srgbClr val="333333"/>
              </a:solidFill>
              <a:effectLst/>
              <a:latin typeface="Open Sans" panose="020B0606030504020204" pitchFamily="34" charset="0"/>
            </a:endParaRPr>
          </a:p>
          <a:p>
            <a:pPr algn="l">
              <a:spcAft>
                <a:spcPts val="1500"/>
              </a:spcAft>
            </a:pPr>
            <a:r>
              <a:rPr lang="en-US" sz="1800" b="0" i="0" dirty="0">
                <a:solidFill>
                  <a:srgbClr val="333333"/>
                </a:solidFill>
                <a:effectLst/>
                <a:latin typeface="Open Sans" panose="020B0606030504020204" pitchFamily="34" charset="0"/>
              </a:rPr>
              <a:t>Use care when entering your password in the Provider Portal. If the incorrect password is attempted 3 times, your account will be locked. If you are not able to reset your own password or retrieve your forgotten password, email </a:t>
            </a:r>
            <a:r>
              <a:rPr lang="en-US" sz="1800" b="0" i="0" u="sng" dirty="0">
                <a:solidFill>
                  <a:srgbClr val="E03200"/>
                </a:solidFill>
                <a:effectLst/>
                <a:latin typeface="Open Sans" panose="020B0606030504020204" pitchFamily="34" charset="0"/>
                <a:hlinkClick r:id="rId5"/>
              </a:rPr>
              <a:t>ProviderOutreach@</a:t>
            </a:r>
            <a:r>
              <a:rPr lang="en-US" sz="1800" b="0" i="1" u="sng" dirty="0">
                <a:solidFill>
                  <a:srgbClr val="E03200"/>
                </a:solidFill>
                <a:effectLst/>
                <a:latin typeface="Times New Roman" panose="02020603050405020304" pitchFamily="18" charset="0"/>
                <a:hlinkClick r:id="rId5"/>
              </a:rPr>
              <a:t>i</a:t>
            </a:r>
            <a:r>
              <a:rPr lang="en-US" sz="1800" b="0" i="0" u="sng" dirty="0">
                <a:solidFill>
                  <a:srgbClr val="E03200"/>
                </a:solidFill>
                <a:effectLst/>
                <a:latin typeface="Open Sans" panose="020B0606030504020204" pitchFamily="34" charset="0"/>
                <a:hlinkClick r:id="rId5"/>
              </a:rPr>
              <a:t>CareHealthPlan.org</a:t>
            </a:r>
            <a:r>
              <a:rPr lang="en-US" b="0" i="0" dirty="0">
                <a:solidFill>
                  <a:srgbClr val="000000"/>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Include your Username and your password will be reset within 24 hours.</a:t>
            </a:r>
            <a:endParaRPr lang="en-US" b="0" i="0" dirty="0">
              <a:solidFill>
                <a:srgbClr val="333333"/>
              </a:solidFill>
              <a:effectLst/>
              <a:latin typeface="Open Sans" panose="020B0606030504020204" pitchFamily="34" charset="0"/>
            </a:endParaRPr>
          </a:p>
        </p:txBody>
      </p:sp>
      <p:sp>
        <p:nvSpPr>
          <p:cNvPr id="4" name="Slide Number Placeholder 3">
            <a:extLst>
              <a:ext uri="{FF2B5EF4-FFF2-40B4-BE49-F238E27FC236}">
                <a16:creationId xmlns:a16="http://schemas.microsoft.com/office/drawing/2014/main" id="{1BABF497-F182-4CAD-8F8A-944C3B2FA0AC}"/>
              </a:ext>
            </a:extLst>
          </p:cNvPr>
          <p:cNvSpPr>
            <a:spLocks noGrp="1"/>
          </p:cNvSpPr>
          <p:nvPr>
            <p:ph type="sldNum" sz="quarter" idx="12"/>
          </p:nvPr>
        </p:nvSpPr>
        <p:spPr/>
        <p:txBody>
          <a:bodyPr/>
          <a:lstStyle/>
          <a:p>
            <a:fld id="{786D7D0F-3A27-45D3-AB4A-EEE967871401}" type="slidenum">
              <a:rPr lang="en-US" smtClean="0"/>
              <a:t>12</a:t>
            </a:fld>
            <a:endParaRPr lang="en-US" dirty="0"/>
          </a:p>
        </p:txBody>
      </p:sp>
    </p:spTree>
    <p:extLst>
      <p:ext uri="{BB962C8B-B14F-4D97-AF65-F5344CB8AC3E}">
        <p14:creationId xmlns:p14="http://schemas.microsoft.com/office/powerpoint/2010/main" val="1140017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A52C-A81C-491C-9D55-8E383CC60053}"/>
              </a:ext>
            </a:extLst>
          </p:cNvPr>
          <p:cNvSpPr>
            <a:spLocks noGrp="1"/>
          </p:cNvSpPr>
          <p:nvPr>
            <p:ph type="title"/>
          </p:nvPr>
        </p:nvSpPr>
        <p:spPr/>
        <p:txBody>
          <a:bodyPr/>
          <a:lstStyle/>
          <a:p>
            <a:r>
              <a:rPr lang="en-US" i="1" dirty="0"/>
              <a:t>i</a:t>
            </a:r>
            <a:r>
              <a:rPr lang="en-US" dirty="0"/>
              <a:t>Care Contact Information</a:t>
            </a:r>
          </a:p>
        </p:txBody>
      </p:sp>
      <p:sp>
        <p:nvSpPr>
          <p:cNvPr id="3" name="Content Placeholder 2">
            <a:extLst>
              <a:ext uri="{FF2B5EF4-FFF2-40B4-BE49-F238E27FC236}">
                <a16:creationId xmlns:a16="http://schemas.microsoft.com/office/drawing/2014/main" id="{B9470BBF-D808-4B33-846E-FC1325AE28F7}"/>
              </a:ext>
            </a:extLst>
          </p:cNvPr>
          <p:cNvSpPr>
            <a:spLocks noGrp="1"/>
          </p:cNvSpPr>
          <p:nvPr>
            <p:ph sz="half" idx="1"/>
          </p:nvPr>
        </p:nvSpPr>
        <p:spPr/>
        <p:txBody>
          <a:bodyPr>
            <a:normAutofit fontScale="55000" lnSpcReduction="20000"/>
          </a:bodyPr>
          <a:lstStyle/>
          <a:p>
            <a:pPr marL="0" indent="0">
              <a:buNone/>
            </a:pPr>
            <a:r>
              <a:rPr lang="en-US" b="1" i="1" u="sng" dirty="0"/>
              <a:t>Customer Service-Milwaukee Office </a:t>
            </a:r>
          </a:p>
          <a:p>
            <a:pPr marL="0" indent="0">
              <a:buNone/>
            </a:pPr>
            <a:r>
              <a:rPr lang="en-US" b="1" i="1" u="sng" dirty="0"/>
              <a:t>(</a:t>
            </a:r>
            <a:r>
              <a:rPr lang="en-US" b="1" i="1" dirty="0"/>
              <a:t>Monday-Friday 8:00-5:00)</a:t>
            </a:r>
          </a:p>
          <a:p>
            <a:pPr marL="0" indent="0">
              <a:buNone/>
            </a:pPr>
            <a:r>
              <a:rPr lang="en-US" b="1" dirty="0"/>
              <a:t>Member Local: 414-223-4847</a:t>
            </a:r>
          </a:p>
          <a:p>
            <a:pPr marL="0" indent="0">
              <a:buNone/>
            </a:pPr>
            <a:r>
              <a:rPr lang="en-US" b="1" dirty="0"/>
              <a:t>Out Of Area: 1-800-777-4376</a:t>
            </a:r>
          </a:p>
          <a:p>
            <a:pPr marL="0" indent="0">
              <a:buNone/>
            </a:pPr>
            <a:endParaRPr lang="en-US" b="1" dirty="0"/>
          </a:p>
          <a:p>
            <a:pPr marL="0" indent="0">
              <a:buNone/>
            </a:pPr>
            <a:r>
              <a:rPr lang="en-US" b="1" dirty="0"/>
              <a:t>Provider Local: 414-231-1029</a:t>
            </a:r>
          </a:p>
          <a:p>
            <a:pPr marL="0" indent="0">
              <a:buNone/>
            </a:pPr>
            <a:r>
              <a:rPr lang="en-US" b="1" dirty="0"/>
              <a:t>Out of Area: 1/877-333-6820</a:t>
            </a:r>
          </a:p>
          <a:p>
            <a:pPr marL="0" indent="0">
              <a:buNone/>
            </a:pPr>
            <a:r>
              <a:rPr lang="en-US" dirty="0"/>
              <a:t>Email: </a:t>
            </a:r>
            <a:r>
              <a:rPr lang="en-US" dirty="0">
                <a:solidFill>
                  <a:srgbClr val="0070C0"/>
                </a:solidFill>
                <a:hlinkClick r:id="rId2">
                  <a:extLst>
                    <a:ext uri="{A12FA001-AC4F-418D-AE19-62706E023703}">
                      <ahyp:hlinkClr xmlns:ahyp="http://schemas.microsoft.com/office/drawing/2018/hyperlinkcolor" val="tx"/>
                    </a:ext>
                  </a:extLst>
                </a:hlinkClick>
              </a:rPr>
              <a:t>providerservices@icarehealthplan.org</a:t>
            </a:r>
            <a:r>
              <a:rPr lang="en-US" dirty="0">
                <a:solidFill>
                  <a:srgbClr val="0070C0"/>
                </a:solidFill>
              </a:rPr>
              <a:t> </a:t>
            </a:r>
          </a:p>
          <a:p>
            <a:pPr marL="0" indent="0">
              <a:buNone/>
            </a:pPr>
            <a:endParaRPr lang="en-US" dirty="0"/>
          </a:p>
          <a:p>
            <a:pPr marL="0" indent="0">
              <a:buNone/>
            </a:pPr>
            <a:r>
              <a:rPr lang="en-US" b="1" u="sng" dirty="0"/>
              <a:t>iCare Dane County Office</a:t>
            </a:r>
          </a:p>
          <a:p>
            <a:pPr marL="0" indent="0">
              <a:buNone/>
            </a:pPr>
            <a:r>
              <a:rPr lang="en-US" b="1" dirty="0"/>
              <a:t>1-800-777-4376</a:t>
            </a:r>
          </a:p>
          <a:p>
            <a:pPr marL="0" indent="0">
              <a:buNone/>
            </a:pPr>
            <a:endParaRPr lang="en-US" b="1" dirty="0"/>
          </a:p>
          <a:p>
            <a:pPr marL="0" indent="0">
              <a:buNone/>
            </a:pPr>
            <a:r>
              <a:rPr lang="en-US" b="1" u="sng" dirty="0"/>
              <a:t>Inpatient Admissions Notification</a:t>
            </a:r>
          </a:p>
          <a:p>
            <a:pPr marL="0" indent="0">
              <a:buNone/>
            </a:pPr>
            <a:r>
              <a:rPr lang="en-US" b="1" dirty="0"/>
              <a:t>414-225-4760</a:t>
            </a:r>
          </a:p>
          <a:p>
            <a:pPr marL="0" indent="0">
              <a:buNone/>
            </a:pPr>
            <a:r>
              <a:rPr lang="en-US" b="1" dirty="0"/>
              <a:t>FAX: 414-231-1075</a:t>
            </a:r>
          </a:p>
          <a:p>
            <a:pPr lvl="1"/>
            <a:endParaRPr lang="en-US" dirty="0"/>
          </a:p>
        </p:txBody>
      </p:sp>
      <p:sp>
        <p:nvSpPr>
          <p:cNvPr id="4" name="Content Placeholder 3">
            <a:extLst>
              <a:ext uri="{FF2B5EF4-FFF2-40B4-BE49-F238E27FC236}">
                <a16:creationId xmlns:a16="http://schemas.microsoft.com/office/drawing/2014/main" id="{8A6C7F3A-1AB9-48BC-8018-863B44357C5A}"/>
              </a:ext>
            </a:extLst>
          </p:cNvPr>
          <p:cNvSpPr>
            <a:spLocks noGrp="1"/>
          </p:cNvSpPr>
          <p:nvPr>
            <p:ph sz="half" idx="2"/>
          </p:nvPr>
        </p:nvSpPr>
        <p:spPr/>
        <p:txBody>
          <a:bodyPr>
            <a:normAutofit fontScale="55000" lnSpcReduction="20000"/>
          </a:bodyPr>
          <a:lstStyle/>
          <a:p>
            <a:pPr marL="0" indent="0">
              <a:buNone/>
            </a:pPr>
            <a:r>
              <a:rPr lang="en-US" b="1" u="sng" dirty="0"/>
              <a:t>Interdisciplinary Team</a:t>
            </a:r>
          </a:p>
          <a:p>
            <a:pPr marL="0" indent="0">
              <a:buNone/>
            </a:pPr>
            <a:r>
              <a:rPr lang="en-US" b="1" dirty="0"/>
              <a:t>414-231-4847</a:t>
            </a:r>
          </a:p>
          <a:p>
            <a:pPr marL="0" indent="0">
              <a:buNone/>
            </a:pPr>
            <a:endParaRPr lang="en-US" b="1" dirty="0"/>
          </a:p>
          <a:p>
            <a:pPr marL="0" indent="0">
              <a:buNone/>
            </a:pPr>
            <a:r>
              <a:rPr lang="en-US" b="1" u="sng" dirty="0"/>
              <a:t>Member Rights Specialist</a:t>
            </a:r>
          </a:p>
          <a:p>
            <a:pPr marL="0" indent="0">
              <a:buNone/>
            </a:pPr>
            <a:r>
              <a:rPr lang="en-US" b="1" dirty="0"/>
              <a:t>414-231-1076</a:t>
            </a:r>
          </a:p>
          <a:p>
            <a:pPr marL="0" indent="0">
              <a:buNone/>
            </a:pPr>
            <a:r>
              <a:rPr lang="en-US" b="1" dirty="0"/>
              <a:t>Fax: 414-231-1026</a:t>
            </a:r>
          </a:p>
          <a:p>
            <a:pPr marL="0" indent="0">
              <a:buNone/>
            </a:pPr>
            <a:endParaRPr lang="en-US" b="1" dirty="0"/>
          </a:p>
          <a:p>
            <a:pPr marL="0" indent="0">
              <a:buNone/>
            </a:pPr>
            <a:r>
              <a:rPr lang="en-US" b="1" u="sng" dirty="0"/>
              <a:t>Pharmacy</a:t>
            </a:r>
          </a:p>
          <a:p>
            <a:pPr marL="0" indent="0">
              <a:buNone/>
            </a:pPr>
            <a:r>
              <a:rPr lang="en-US" b="1" dirty="0"/>
              <a:t>1-800-910-4743</a:t>
            </a:r>
          </a:p>
          <a:p>
            <a:pPr marL="0" indent="0">
              <a:buNone/>
            </a:pPr>
            <a:r>
              <a:rPr lang="en-US" b="1" dirty="0"/>
              <a:t>1-877-333-6820</a:t>
            </a:r>
          </a:p>
          <a:p>
            <a:pPr marL="0" indent="0">
              <a:buNone/>
            </a:pPr>
            <a:endParaRPr lang="en-US" b="1" dirty="0"/>
          </a:p>
          <a:p>
            <a:pPr marL="0" indent="0">
              <a:buNone/>
            </a:pPr>
            <a:r>
              <a:rPr lang="en-US" b="1" u="sng" dirty="0"/>
              <a:t>Provider Contracting</a:t>
            </a:r>
          </a:p>
          <a:p>
            <a:pPr marL="0" indent="0">
              <a:buNone/>
            </a:pPr>
            <a:r>
              <a:rPr lang="en-US" b="1" dirty="0"/>
              <a:t>414-225-4741</a:t>
            </a:r>
          </a:p>
          <a:p>
            <a:pPr marL="0" indent="0">
              <a:buNone/>
            </a:pPr>
            <a:r>
              <a:rPr lang="en-US" b="1" dirty="0"/>
              <a:t>FAX: 414-272-5618</a:t>
            </a:r>
          </a:p>
          <a:p>
            <a:endParaRPr lang="en-US" dirty="0"/>
          </a:p>
        </p:txBody>
      </p:sp>
      <p:sp>
        <p:nvSpPr>
          <p:cNvPr id="5" name="Slide Number Placeholder 4">
            <a:extLst>
              <a:ext uri="{FF2B5EF4-FFF2-40B4-BE49-F238E27FC236}">
                <a16:creationId xmlns:a16="http://schemas.microsoft.com/office/drawing/2014/main" id="{2C8A6A70-1387-4F54-87C2-4A86B1052DC9}"/>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1445319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lstStyle/>
          <a:p>
            <a:r>
              <a:rPr lang="en-US" dirty="0"/>
              <a:t>This information is provided as a courtesy from </a:t>
            </a:r>
            <a:r>
              <a:rPr lang="en-US" i="1" dirty="0"/>
              <a:t>i</a:t>
            </a:r>
            <a:r>
              <a:rPr lang="en-US" dirty="0"/>
              <a:t>Care to assist you with claims submission and billing. This does not</a:t>
            </a:r>
            <a:r>
              <a:rPr lang="en-US" i="1" dirty="0"/>
              <a:t> </a:t>
            </a:r>
            <a:r>
              <a:rPr lang="en-US" dirty="0"/>
              <a:t>replace Forward Health and CMS Guidelines. </a:t>
            </a:r>
            <a:r>
              <a:rPr lang="en-US" i="1" dirty="0"/>
              <a:t>i</a:t>
            </a:r>
            <a:r>
              <a:rPr lang="en-US" dirty="0"/>
              <a:t>Care relies upon Forward Health and CMS for payment rules and regulations for claim submission.</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9671-BDF4-42EF-B26B-A149DF9C9EB0}"/>
              </a:ext>
            </a:extLst>
          </p:cNvPr>
          <p:cNvSpPr>
            <a:spLocks noGrp="1"/>
          </p:cNvSpPr>
          <p:nvPr>
            <p:ph type="title"/>
          </p:nvPr>
        </p:nvSpPr>
        <p:spPr/>
        <p:txBody>
          <a:bodyPr/>
          <a:lstStyle/>
          <a:p>
            <a:r>
              <a:rPr lang="en-US" dirty="0"/>
              <a:t>Home Health Services – Medical Management</a:t>
            </a:r>
          </a:p>
        </p:txBody>
      </p:sp>
      <p:sp>
        <p:nvSpPr>
          <p:cNvPr id="3" name="Content Placeholder 2">
            <a:extLst>
              <a:ext uri="{FF2B5EF4-FFF2-40B4-BE49-F238E27FC236}">
                <a16:creationId xmlns:a16="http://schemas.microsoft.com/office/drawing/2014/main" id="{208F8D42-6D5F-4AB8-9BB1-0D1DBAD18A6A}"/>
              </a:ext>
            </a:extLst>
          </p:cNvPr>
          <p:cNvSpPr>
            <a:spLocks noGrp="1"/>
          </p:cNvSpPr>
          <p:nvPr>
            <p:ph idx="1"/>
          </p:nvPr>
        </p:nvSpPr>
        <p:spPr/>
        <p:txBody>
          <a:bodyPr>
            <a:normAutofit/>
          </a:bodyPr>
          <a:lstStyle/>
          <a:p>
            <a:pPr lvl="0"/>
            <a:r>
              <a:rPr lang="en-US" dirty="0"/>
              <a:t>A home health agency has 14 days from start of services to submit a PA request for new services. An </a:t>
            </a:r>
            <a:r>
              <a:rPr lang="en-US" i="1" dirty="0"/>
              <a:t>MD signature is required </a:t>
            </a:r>
            <a:r>
              <a:rPr lang="en-US" dirty="0"/>
              <a:t>on every PA request for continuation of services. </a:t>
            </a:r>
          </a:p>
          <a:p>
            <a:r>
              <a:rPr lang="en-US" dirty="0"/>
              <a:t>Forms can be obtained at </a:t>
            </a:r>
            <a:r>
              <a:rPr lang="en-US" dirty="0">
                <a:solidFill>
                  <a:srgbClr val="0070C0"/>
                </a:solidFill>
                <a:hlinkClick r:id="rId2">
                  <a:extLst>
                    <a:ext uri="{A12FA001-AC4F-418D-AE19-62706E023703}">
                      <ahyp:hlinkClr xmlns:ahyp="http://schemas.microsoft.com/office/drawing/2018/hyperlinkcolor" val="tx"/>
                    </a:ext>
                  </a:extLst>
                </a:hlinkClick>
              </a:rPr>
              <a:t>https://www.icarehealthplan.org/Prior-Authorization.htm</a:t>
            </a:r>
            <a:r>
              <a:rPr lang="en-US" dirty="0">
                <a:solidFill>
                  <a:srgbClr val="0070C0"/>
                </a:solidFill>
              </a:rPr>
              <a:t> </a:t>
            </a:r>
            <a:endParaRPr lang="en-US" dirty="0"/>
          </a:p>
          <a:p>
            <a:endParaRPr lang="en-US" dirty="0"/>
          </a:p>
        </p:txBody>
      </p:sp>
      <p:sp>
        <p:nvSpPr>
          <p:cNvPr id="4" name="Slide Number Placeholder 3">
            <a:extLst>
              <a:ext uri="{FF2B5EF4-FFF2-40B4-BE49-F238E27FC236}">
                <a16:creationId xmlns:a16="http://schemas.microsoft.com/office/drawing/2014/main" id="{A13235A3-D55E-4229-A76C-F4655756BE66}"/>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299275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1E69-7E5F-4ACC-A8BA-2765DF2B3CA8}"/>
              </a:ext>
            </a:extLst>
          </p:cNvPr>
          <p:cNvSpPr>
            <a:spLocks noGrp="1"/>
          </p:cNvSpPr>
          <p:nvPr>
            <p:ph type="title"/>
          </p:nvPr>
        </p:nvSpPr>
        <p:spPr/>
        <p:txBody>
          <a:bodyPr/>
          <a:lstStyle/>
          <a:p>
            <a:r>
              <a:rPr lang="en-US" dirty="0"/>
              <a:t>Medicaid Services</a:t>
            </a:r>
          </a:p>
        </p:txBody>
      </p:sp>
      <p:sp>
        <p:nvSpPr>
          <p:cNvPr id="3" name="Content Placeholder 2">
            <a:extLst>
              <a:ext uri="{FF2B5EF4-FFF2-40B4-BE49-F238E27FC236}">
                <a16:creationId xmlns:a16="http://schemas.microsoft.com/office/drawing/2014/main" id="{122C23AE-331F-4B2C-837F-F94B1E08419A}"/>
              </a:ext>
            </a:extLst>
          </p:cNvPr>
          <p:cNvSpPr>
            <a:spLocks noGrp="1"/>
          </p:cNvSpPr>
          <p:nvPr>
            <p:ph idx="1"/>
          </p:nvPr>
        </p:nvSpPr>
        <p:spPr/>
        <p:txBody>
          <a:bodyPr/>
          <a:lstStyle/>
          <a:p>
            <a:r>
              <a:rPr lang="en-US" i="1" dirty="0"/>
              <a:t>i</a:t>
            </a:r>
            <a:r>
              <a:rPr lang="en-US" dirty="0"/>
              <a:t>Care provides medically necessary Medicaid covered benefits through an approved provider when arranged through a Care Coordinator or Case Manager, with the exception of chiropractic services which are covered by the State of Wisconsin Medicaid Fee for Service Program. </a:t>
            </a:r>
          </a:p>
          <a:p>
            <a:r>
              <a:rPr lang="en-US" dirty="0"/>
              <a:t>Home Health Services include: Skilled Nursing and Personal Care Worker (PCW) services, Therapy (Physical, Occupational, Speech, Cardiac and Pulmonary)</a:t>
            </a:r>
          </a:p>
          <a:p>
            <a:r>
              <a:rPr lang="en-US" dirty="0"/>
              <a:t>Disposable Medical Supplies are included in the Home Care reimbursement rate</a:t>
            </a:r>
          </a:p>
          <a:p>
            <a:endParaRPr lang="en-US" dirty="0"/>
          </a:p>
        </p:txBody>
      </p:sp>
      <p:sp>
        <p:nvSpPr>
          <p:cNvPr id="4" name="Slide Number Placeholder 3">
            <a:extLst>
              <a:ext uri="{FF2B5EF4-FFF2-40B4-BE49-F238E27FC236}">
                <a16:creationId xmlns:a16="http://schemas.microsoft.com/office/drawing/2014/main" id="{93933FD1-E95B-4E6E-8DAC-BE224FD7210E}"/>
              </a:ext>
            </a:extLst>
          </p:cNvPr>
          <p:cNvSpPr>
            <a:spLocks noGrp="1"/>
          </p:cNvSpPr>
          <p:nvPr>
            <p:ph type="sldNum" sz="quarter" idx="12"/>
          </p:nvPr>
        </p:nvSpPr>
        <p:spPr/>
        <p:txBody>
          <a:bodyPr/>
          <a:lstStyle/>
          <a:p>
            <a:fld id="{786D7D0F-3A27-45D3-AB4A-EEE967871401}" type="slidenum">
              <a:rPr lang="en-US" smtClean="0"/>
              <a:t>4</a:t>
            </a:fld>
            <a:endParaRPr lang="en-US" dirty="0"/>
          </a:p>
        </p:txBody>
      </p:sp>
    </p:spTree>
    <p:extLst>
      <p:ext uri="{BB962C8B-B14F-4D97-AF65-F5344CB8AC3E}">
        <p14:creationId xmlns:p14="http://schemas.microsoft.com/office/powerpoint/2010/main" val="59978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5F8D7-0296-4611-90EB-6256727825FD}"/>
              </a:ext>
            </a:extLst>
          </p:cNvPr>
          <p:cNvSpPr>
            <a:spLocks noGrp="1"/>
          </p:cNvSpPr>
          <p:nvPr>
            <p:ph type="title"/>
          </p:nvPr>
        </p:nvSpPr>
        <p:spPr/>
        <p:txBody>
          <a:bodyPr/>
          <a:lstStyle/>
          <a:p>
            <a:r>
              <a:rPr lang="en-US" sz="3600" dirty="0"/>
              <a:t>Medicaid Home Health Care Service Electronic Visit Verification (EVV)</a:t>
            </a:r>
          </a:p>
        </p:txBody>
      </p:sp>
      <p:sp>
        <p:nvSpPr>
          <p:cNvPr id="3" name="Content Placeholder 2">
            <a:extLst>
              <a:ext uri="{FF2B5EF4-FFF2-40B4-BE49-F238E27FC236}">
                <a16:creationId xmlns:a16="http://schemas.microsoft.com/office/drawing/2014/main" id="{40844701-D99E-D201-1403-6A4438678B0A}"/>
              </a:ext>
            </a:extLst>
          </p:cNvPr>
          <p:cNvSpPr>
            <a:spLocks noGrp="1"/>
          </p:cNvSpPr>
          <p:nvPr>
            <p:ph idx="1"/>
          </p:nvPr>
        </p:nvSpPr>
        <p:spPr/>
        <p:txBody>
          <a:bodyPr/>
          <a:lstStyle/>
          <a:p>
            <a:r>
              <a:rPr lang="en-US" sz="1800" b="0" i="0" u="none" strike="noStrike" baseline="0" dirty="0">
                <a:latin typeface="Lato" panose="020F0502020204030203" pitchFamily="34" charset="0"/>
              </a:rPr>
              <a:t> </a:t>
            </a:r>
            <a:r>
              <a:rPr lang="en-US" sz="1800" b="0" i="0" u="none" strike="noStrike" baseline="0" dirty="0">
                <a:solidFill>
                  <a:srgbClr val="221E1F"/>
                </a:solidFill>
                <a:latin typeface="Lato" panose="020F0502020204030203" pitchFamily="34" charset="0"/>
              </a:rPr>
              <a:t>For dates of service (DOS) on and after January 1, 2024, the Wisconsin Department of Health Services (DHS) will require use of an electronic visit verification (EVV) system for Medicaid-covered home health care services (HHCS). The affected service codes can be found in the </a:t>
            </a:r>
            <a:r>
              <a:rPr lang="en-US" sz="1800" b="0" i="0" u="sng" strike="noStrike" baseline="0" dirty="0">
                <a:solidFill>
                  <a:srgbClr val="0562C1"/>
                </a:solidFill>
                <a:latin typeface="Lato" panose="020F0502020204030203" pitchFamily="34" charset="0"/>
              </a:rPr>
              <a:t>Home Health Care Services </a:t>
            </a:r>
            <a:r>
              <a:rPr lang="en-US" sz="1800" b="0" i="0" u="none" strike="noStrike" baseline="0" dirty="0">
                <a:solidFill>
                  <a:srgbClr val="221E1F"/>
                </a:solidFill>
                <a:latin typeface="Lato" panose="020F0502020204030203" pitchFamily="34" charset="0"/>
              </a:rPr>
              <a:t>section of this ForwardHealth Update. </a:t>
            </a:r>
          </a:p>
          <a:p>
            <a:r>
              <a:rPr lang="en-US" sz="1800" dirty="0">
                <a:solidFill>
                  <a:srgbClr val="221E1F"/>
                </a:solidFill>
                <a:latin typeface="Lato" panose="020F0502020204030203" pitchFamily="34" charset="0"/>
              </a:rPr>
              <a:t>Nurse Supervisory Visit Service Code 99509 will require EVV</a:t>
            </a:r>
          </a:p>
          <a:p>
            <a:pPr lvl="1"/>
            <a:r>
              <a:rPr lang="en-US" sz="1800" b="0" i="0" u="none" strike="noStrike" baseline="0" dirty="0">
                <a:solidFill>
                  <a:srgbClr val="221E1F"/>
                </a:solidFill>
                <a:latin typeface="Lato" panose="020F0502020204030203" pitchFamily="34" charset="0"/>
              </a:rPr>
              <a:t>Due to the nature of these services, DHS is requiring all workers, including live-in workers, to capture EVV information for all required HHCS codes and for personal care service nurse supervisory code 99509. </a:t>
            </a:r>
            <a:endParaRPr lang="en-US" dirty="0"/>
          </a:p>
        </p:txBody>
      </p:sp>
      <p:sp>
        <p:nvSpPr>
          <p:cNvPr id="4" name="Slide Number Placeholder 3">
            <a:extLst>
              <a:ext uri="{FF2B5EF4-FFF2-40B4-BE49-F238E27FC236}">
                <a16:creationId xmlns:a16="http://schemas.microsoft.com/office/drawing/2014/main" id="{E18A8E46-5BEA-F4F0-A83E-45EC28576FAD}"/>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52467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86195-BE82-4D96-8664-E7C71C0AD966}"/>
              </a:ext>
            </a:extLst>
          </p:cNvPr>
          <p:cNvSpPr>
            <a:spLocks noGrp="1"/>
          </p:cNvSpPr>
          <p:nvPr>
            <p:ph type="title"/>
          </p:nvPr>
        </p:nvSpPr>
        <p:spPr/>
        <p:txBody>
          <a:bodyPr/>
          <a:lstStyle/>
          <a:p>
            <a:r>
              <a:rPr lang="en-US" dirty="0"/>
              <a:t>Medicare Services</a:t>
            </a:r>
          </a:p>
        </p:txBody>
      </p:sp>
      <p:sp>
        <p:nvSpPr>
          <p:cNvPr id="3" name="Content Placeholder 2">
            <a:extLst>
              <a:ext uri="{FF2B5EF4-FFF2-40B4-BE49-F238E27FC236}">
                <a16:creationId xmlns:a16="http://schemas.microsoft.com/office/drawing/2014/main" id="{206BEDDD-1282-4F89-96CB-2D53C23CF7A9}"/>
              </a:ext>
            </a:extLst>
          </p:cNvPr>
          <p:cNvSpPr>
            <a:spLocks noGrp="1"/>
          </p:cNvSpPr>
          <p:nvPr>
            <p:ph idx="1"/>
          </p:nvPr>
        </p:nvSpPr>
        <p:spPr/>
        <p:txBody>
          <a:bodyPr>
            <a:normAutofit/>
          </a:bodyPr>
          <a:lstStyle/>
          <a:p>
            <a:r>
              <a:rPr lang="en-US" dirty="0"/>
              <a:t>Services covered by the </a:t>
            </a:r>
            <a:r>
              <a:rPr lang="en-US" i="1" dirty="0"/>
              <a:t>i</a:t>
            </a:r>
            <a:r>
              <a:rPr lang="en-US" dirty="0"/>
              <a:t>Care Medicare plan include Home Health Care</a:t>
            </a:r>
          </a:p>
          <a:p>
            <a:r>
              <a:rPr lang="en-US" dirty="0"/>
              <a:t>Home Health Services are paid 100%</a:t>
            </a:r>
          </a:p>
          <a:p>
            <a:r>
              <a:rPr lang="en-US" dirty="0"/>
              <a:t>The Beneficiary can be covered for an unlimited number of non-overlapping episodes.  The duration of a single full-length episode is 60 days.  Episodes may be shorter the 60 days.</a:t>
            </a:r>
          </a:p>
          <a:p>
            <a:pPr marL="114300" indent="0">
              <a:buNone/>
            </a:pPr>
            <a:endParaRPr lang="en-US" dirty="0"/>
          </a:p>
        </p:txBody>
      </p:sp>
      <p:sp>
        <p:nvSpPr>
          <p:cNvPr id="5" name="Slide Number Placeholder 4">
            <a:extLst>
              <a:ext uri="{FF2B5EF4-FFF2-40B4-BE49-F238E27FC236}">
                <a16:creationId xmlns:a16="http://schemas.microsoft.com/office/drawing/2014/main" id="{BE0B6614-A86B-4B65-B583-22D6EA32C130}"/>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841618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E0EE-EAE4-4FA8-9171-4848C66D75FC}"/>
              </a:ext>
            </a:extLst>
          </p:cNvPr>
          <p:cNvSpPr>
            <a:spLocks noGrp="1"/>
          </p:cNvSpPr>
          <p:nvPr>
            <p:ph type="title"/>
          </p:nvPr>
        </p:nvSpPr>
        <p:spPr/>
        <p:txBody>
          <a:bodyPr/>
          <a:lstStyle/>
          <a:p>
            <a:r>
              <a:rPr lang="en-US" dirty="0"/>
              <a:t>Clean Claim Guidelines</a:t>
            </a:r>
          </a:p>
        </p:txBody>
      </p:sp>
      <p:pic>
        <p:nvPicPr>
          <p:cNvPr id="14" name="Content Placeholder 13">
            <a:extLst>
              <a:ext uri="{FF2B5EF4-FFF2-40B4-BE49-F238E27FC236}">
                <a16:creationId xmlns:a16="http://schemas.microsoft.com/office/drawing/2014/main" id="{DF3FD434-6D63-4991-91CB-3645C596BB2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1146" y="1600200"/>
            <a:ext cx="4232108" cy="4800600"/>
          </a:xfrm>
        </p:spPr>
      </p:pic>
      <p:sp>
        <p:nvSpPr>
          <p:cNvPr id="4" name="Slide Number Placeholder 3">
            <a:extLst>
              <a:ext uri="{FF2B5EF4-FFF2-40B4-BE49-F238E27FC236}">
                <a16:creationId xmlns:a16="http://schemas.microsoft.com/office/drawing/2014/main" id="{6547F48C-6987-437B-9589-3061E7B82F83}"/>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22570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CA00-150B-42AA-99C0-0C8921D03D6D}"/>
              </a:ext>
            </a:extLst>
          </p:cNvPr>
          <p:cNvSpPr>
            <a:spLocks noGrp="1"/>
          </p:cNvSpPr>
          <p:nvPr>
            <p:ph type="title"/>
          </p:nvPr>
        </p:nvSpPr>
        <p:spPr/>
        <p:txBody>
          <a:bodyPr/>
          <a:lstStyle/>
          <a:p>
            <a:r>
              <a:rPr lang="en-US" b="1" dirty="0"/>
              <a:t>Claims Filing Limits</a:t>
            </a:r>
            <a:endParaRPr lang="en-US" dirty="0"/>
          </a:p>
        </p:txBody>
      </p:sp>
      <p:sp>
        <p:nvSpPr>
          <p:cNvPr id="3" name="Content Placeholder 2">
            <a:extLst>
              <a:ext uri="{FF2B5EF4-FFF2-40B4-BE49-F238E27FC236}">
                <a16:creationId xmlns:a16="http://schemas.microsoft.com/office/drawing/2014/main" id="{1115E514-D240-4E55-80F2-30186F560A7C}"/>
              </a:ext>
            </a:extLst>
          </p:cNvPr>
          <p:cNvSpPr>
            <a:spLocks noGrp="1"/>
          </p:cNvSpPr>
          <p:nvPr>
            <p:ph idx="1"/>
          </p:nvPr>
        </p:nvSpPr>
        <p:spPr/>
        <p:txBody>
          <a:bodyPr>
            <a:normAutofit/>
          </a:bodyPr>
          <a:lstStyle/>
          <a:p>
            <a:r>
              <a:rPr lang="en-US" dirty="0"/>
              <a:t>Timely filing limits for all providers is 120 days from the date of service, unless otherwise agreed upon and included in the Provider’s service agreement with </a:t>
            </a:r>
            <a:r>
              <a:rPr lang="en-US" i="1" dirty="0"/>
              <a:t>i</a:t>
            </a:r>
            <a:r>
              <a:rPr lang="en-US" dirty="0"/>
              <a:t>Care.</a:t>
            </a:r>
          </a:p>
          <a:p>
            <a:r>
              <a:rPr lang="en-US" dirty="0"/>
              <a:t>Providers are to submit all claims for services rendered where </a:t>
            </a:r>
            <a:r>
              <a:rPr lang="en-US" i="1" dirty="0"/>
              <a:t>i</a:t>
            </a:r>
            <a:r>
              <a:rPr lang="en-US" dirty="0"/>
              <a:t>Care Medicare is primary or </a:t>
            </a:r>
            <a:r>
              <a:rPr lang="en-US" i="1" dirty="0"/>
              <a:t>i</a:t>
            </a:r>
            <a:r>
              <a:rPr lang="en-US" dirty="0"/>
              <a:t>Care Medicaid is primary according to the terms of the contract. Timely filing limits apply to initial claim submissions, resubmissions and corrected claims.</a:t>
            </a:r>
          </a:p>
          <a:p>
            <a:endParaRPr lang="en-US" dirty="0"/>
          </a:p>
        </p:txBody>
      </p:sp>
      <p:sp>
        <p:nvSpPr>
          <p:cNvPr id="4" name="Slide Number Placeholder 3">
            <a:extLst>
              <a:ext uri="{FF2B5EF4-FFF2-40B4-BE49-F238E27FC236}">
                <a16:creationId xmlns:a16="http://schemas.microsoft.com/office/drawing/2014/main" id="{51ADE887-7302-4B9B-9B33-FC18D5382302}"/>
              </a:ext>
            </a:extLst>
          </p:cNvPr>
          <p:cNvSpPr>
            <a:spLocks noGrp="1"/>
          </p:cNvSpPr>
          <p:nvPr>
            <p:ph type="sldNum" sz="quarter" idx="12"/>
          </p:nvPr>
        </p:nvSpPr>
        <p:spPr/>
        <p:txBody>
          <a:bodyPr/>
          <a:lstStyle/>
          <a:p>
            <a:fld id="{786D7D0F-3A27-45D3-AB4A-EEE967871401}" type="slidenum">
              <a:rPr lang="en-US" smtClean="0"/>
              <a:t>8</a:t>
            </a:fld>
            <a:endParaRPr lang="en-US" dirty="0"/>
          </a:p>
        </p:txBody>
      </p:sp>
    </p:spTree>
    <p:extLst>
      <p:ext uri="{BB962C8B-B14F-4D97-AF65-F5344CB8AC3E}">
        <p14:creationId xmlns:p14="http://schemas.microsoft.com/office/powerpoint/2010/main" val="1720550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A578A-0823-D4ED-24A5-EC3F6A9715A0}"/>
              </a:ext>
            </a:extLst>
          </p:cNvPr>
          <p:cNvSpPr>
            <a:spLocks noGrp="1"/>
          </p:cNvSpPr>
          <p:nvPr>
            <p:ph type="title"/>
          </p:nvPr>
        </p:nvSpPr>
        <p:spPr/>
        <p:txBody>
          <a:bodyPr/>
          <a:lstStyle/>
          <a:p>
            <a:r>
              <a:rPr lang="en-US" b="1" dirty="0"/>
              <a:t>Claims Submission</a:t>
            </a:r>
            <a:endParaRPr lang="en-US" dirty="0"/>
          </a:p>
        </p:txBody>
      </p:sp>
      <p:sp>
        <p:nvSpPr>
          <p:cNvPr id="3" name="Content Placeholder 2">
            <a:extLst>
              <a:ext uri="{FF2B5EF4-FFF2-40B4-BE49-F238E27FC236}">
                <a16:creationId xmlns:a16="http://schemas.microsoft.com/office/drawing/2014/main" id="{F724144D-0EC3-4956-368B-A4B161BFFAD5}"/>
              </a:ext>
            </a:extLst>
          </p:cNvPr>
          <p:cNvSpPr>
            <a:spLocks noGrp="1"/>
          </p:cNvSpPr>
          <p:nvPr>
            <p:ph idx="1"/>
          </p:nvPr>
        </p:nvSpPr>
        <p:spPr/>
        <p:txBody>
          <a:bodyPr>
            <a:normAutofit fontScale="92500" lnSpcReduction="10000"/>
          </a:bodyPr>
          <a:lstStyle/>
          <a:p>
            <a:r>
              <a:rPr lang="en-US" u="sng" dirty="0"/>
              <a:t>Medicare/Medicaid Covered Services</a:t>
            </a:r>
          </a:p>
          <a:p>
            <a:pPr marL="114300" indent="0">
              <a:buNone/>
            </a:pPr>
            <a:r>
              <a:rPr lang="en-US" dirty="0"/>
              <a:t>	Independent Care Health Plan</a:t>
            </a:r>
          </a:p>
          <a:p>
            <a:pPr marL="114300" indent="0">
              <a:buNone/>
            </a:pPr>
            <a:r>
              <a:rPr lang="en-US" dirty="0"/>
              <a:t>	P.O. Box 280</a:t>
            </a:r>
          </a:p>
          <a:p>
            <a:pPr marL="114300" indent="0">
              <a:buNone/>
            </a:pPr>
            <a:r>
              <a:rPr lang="en-US" dirty="0"/>
              <a:t>	Glen Burnie, MD 21060-0280</a:t>
            </a:r>
          </a:p>
          <a:p>
            <a:r>
              <a:rPr lang="en-US" u="sng" dirty="0"/>
              <a:t>Long-Term Care Services</a:t>
            </a:r>
          </a:p>
          <a:p>
            <a:pPr marL="114300" indent="0">
              <a:buNone/>
            </a:pPr>
            <a:r>
              <a:rPr lang="en-US" dirty="0"/>
              <a:t>	Independent Care Health Plan</a:t>
            </a:r>
          </a:p>
          <a:p>
            <a:pPr marL="114300" indent="0">
              <a:buNone/>
            </a:pPr>
            <a:r>
              <a:rPr lang="en-US" dirty="0"/>
              <a:t>	P.O. Box 670</a:t>
            </a:r>
          </a:p>
          <a:p>
            <a:pPr marL="114300" indent="0">
              <a:buNone/>
            </a:pPr>
            <a:r>
              <a:rPr lang="en-US" dirty="0"/>
              <a:t>	Glen Burnie, MD 21060-0670</a:t>
            </a:r>
          </a:p>
          <a:p>
            <a:r>
              <a:rPr lang="en-US" i="1" dirty="0"/>
              <a:t>i</a:t>
            </a:r>
            <a:r>
              <a:rPr lang="en-US" dirty="0"/>
              <a:t>Care is partner with the claims clearinghouse, SSI Claimsnet, to allow electronic claims submission. </a:t>
            </a:r>
          </a:p>
          <a:p>
            <a:r>
              <a:rPr lang="en-US" dirty="0"/>
              <a:t>To register with SSI Claimsnet for electronic claims submission via the Internet, click </a:t>
            </a:r>
            <a:r>
              <a:rPr lang="en-US" u="sng" dirty="0">
                <a:hlinkClick r:id="rId2"/>
              </a:rPr>
              <a:t>here</a:t>
            </a:r>
            <a:r>
              <a:rPr lang="en-US" dirty="0"/>
              <a:t>. Select </a:t>
            </a:r>
            <a:r>
              <a:rPr lang="en-US" i="1" dirty="0"/>
              <a:t>i</a:t>
            </a:r>
            <a:r>
              <a:rPr lang="en-US" dirty="0"/>
              <a:t>Care in the payer drop down box on the registration form to avoid paying any set-up or submission fees for your </a:t>
            </a:r>
            <a:r>
              <a:rPr lang="en-US" i="1" dirty="0"/>
              <a:t>i</a:t>
            </a:r>
            <a:r>
              <a:rPr lang="en-US" dirty="0"/>
              <a:t>Care claims through SSI Claimsnet</a:t>
            </a:r>
          </a:p>
          <a:p>
            <a:endParaRPr lang="en-US" dirty="0"/>
          </a:p>
        </p:txBody>
      </p:sp>
      <p:sp>
        <p:nvSpPr>
          <p:cNvPr id="4" name="Slide Number Placeholder 3">
            <a:extLst>
              <a:ext uri="{FF2B5EF4-FFF2-40B4-BE49-F238E27FC236}">
                <a16:creationId xmlns:a16="http://schemas.microsoft.com/office/drawing/2014/main" id="{2E25EA98-D8D8-7A69-0588-52098F1B2032}"/>
              </a:ext>
            </a:extLst>
          </p:cNvPr>
          <p:cNvSpPr>
            <a:spLocks noGrp="1"/>
          </p:cNvSpPr>
          <p:nvPr>
            <p:ph type="sldNum" sz="quarter" idx="12"/>
          </p:nvPr>
        </p:nvSpPr>
        <p:spPr/>
        <p:txBody>
          <a:bodyPr/>
          <a:lstStyle/>
          <a:p>
            <a:fld id="{786D7D0F-3A27-45D3-AB4A-EEE967871401}" type="slidenum">
              <a:rPr lang="en-US" smtClean="0"/>
              <a:t>9</a:t>
            </a:fld>
            <a:endParaRPr lang="en-US" dirty="0"/>
          </a:p>
        </p:txBody>
      </p:sp>
    </p:spTree>
    <p:extLst>
      <p:ext uri="{BB962C8B-B14F-4D97-AF65-F5344CB8AC3E}">
        <p14:creationId xmlns:p14="http://schemas.microsoft.com/office/powerpoint/2010/main" val="2695359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236</TotalTime>
  <Words>1206</Words>
  <Application>Microsoft Office PowerPoint</Application>
  <PresentationFormat>On-screen Show (4:3)</PresentationFormat>
  <Paragraphs>101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Lato</vt:lpstr>
      <vt:lpstr>Open Sans</vt:lpstr>
      <vt:lpstr>Times New Roman</vt:lpstr>
      <vt:lpstr>Theme1</vt:lpstr>
      <vt:lpstr>PowerPoint Presentation</vt:lpstr>
      <vt:lpstr>Disclaimer:</vt:lpstr>
      <vt:lpstr>Home Health Services – Medical Management</vt:lpstr>
      <vt:lpstr>Medicaid Services</vt:lpstr>
      <vt:lpstr>Medicaid Home Health Care Service Electronic Visit Verification (EVV)</vt:lpstr>
      <vt:lpstr>Medicare Services</vt:lpstr>
      <vt:lpstr>Clean Claim Guidelines</vt:lpstr>
      <vt:lpstr>Claims Filing Limits</vt:lpstr>
      <vt:lpstr>Claims Submission</vt:lpstr>
      <vt:lpstr>Electronic Funds Transfer (EFT)  and Electronic Remittance Advice (ERA)</vt:lpstr>
      <vt:lpstr>iCare follows CMS and ForwardHealth Claim Guidelines:</vt:lpstr>
      <vt:lpstr>iCare Provider Portal Access </vt:lpstr>
      <vt:lpstr>iCare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26</cp:revision>
  <dcterms:created xsi:type="dcterms:W3CDTF">2019-07-23T16:06:26Z</dcterms:created>
  <dcterms:modified xsi:type="dcterms:W3CDTF">2024-02-01T16:08:38Z</dcterms:modified>
</cp:coreProperties>
</file>