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2"/>
  </p:notesMasterIdLst>
  <p:handoutMasterIdLst>
    <p:handoutMasterId r:id="rId43"/>
  </p:handoutMasterIdLst>
  <p:sldIdLst>
    <p:sldId id="256" r:id="rId2"/>
    <p:sldId id="281" r:id="rId3"/>
    <p:sldId id="284" r:id="rId4"/>
    <p:sldId id="353" r:id="rId5"/>
    <p:sldId id="351" r:id="rId6"/>
    <p:sldId id="365" r:id="rId7"/>
    <p:sldId id="366" r:id="rId8"/>
    <p:sldId id="350" r:id="rId9"/>
    <p:sldId id="359" r:id="rId10"/>
    <p:sldId id="354" r:id="rId11"/>
    <p:sldId id="364" r:id="rId12"/>
    <p:sldId id="370" r:id="rId13"/>
    <p:sldId id="372" r:id="rId14"/>
    <p:sldId id="373" r:id="rId15"/>
    <p:sldId id="375" r:id="rId16"/>
    <p:sldId id="369" r:id="rId17"/>
    <p:sldId id="286" r:id="rId18"/>
    <p:sldId id="360" r:id="rId19"/>
    <p:sldId id="361" r:id="rId20"/>
    <p:sldId id="288" r:id="rId21"/>
    <p:sldId id="358" r:id="rId22"/>
    <p:sldId id="290" r:id="rId23"/>
    <p:sldId id="362" r:id="rId24"/>
    <p:sldId id="291" r:id="rId25"/>
    <p:sldId id="356" r:id="rId26"/>
    <p:sldId id="344" r:id="rId27"/>
    <p:sldId id="345" r:id="rId28"/>
    <p:sldId id="347" r:id="rId29"/>
    <p:sldId id="348" r:id="rId30"/>
    <p:sldId id="349" r:id="rId31"/>
    <p:sldId id="355" r:id="rId32"/>
    <p:sldId id="305" r:id="rId33"/>
    <p:sldId id="306" r:id="rId34"/>
    <p:sldId id="352" r:id="rId35"/>
    <p:sldId id="357" r:id="rId36"/>
    <p:sldId id="367" r:id="rId37"/>
    <p:sldId id="368" r:id="rId38"/>
    <p:sldId id="323" r:id="rId39"/>
    <p:sldId id="324" r:id="rId40"/>
    <p:sldId id="325"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17C03-DA98-4E02-AAFA-3A212AF61659}" v="7" dt="2023-03-31T19:35:09.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9438" autoAdjust="0"/>
  </p:normalViewPr>
  <p:slideViewPr>
    <p:cSldViewPr>
      <p:cViewPr varScale="1">
        <p:scale>
          <a:sx n="71" d="100"/>
          <a:sy n="71" d="100"/>
        </p:scale>
        <p:origin x="1608" y="60"/>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notesViewPr>
    <p:cSldViewPr>
      <p:cViewPr varScale="1">
        <p:scale>
          <a:sx n="58" d="100"/>
          <a:sy n="58" d="100"/>
        </p:scale>
        <p:origin x="-277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83A93C9-3866-41C7-84D4-25A49CE7EF55}" type="datetimeFigureOut">
              <a:rPr lang="en-US" smtClean="0"/>
              <a:t>9/20/2024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CCED65F-5B37-4BA1-A698-A51FBFB9896F}" type="slidenum">
              <a:rPr lang="en-US" smtClean="0"/>
              <a:t>‹#›</a:t>
            </a:fld>
            <a:endParaRPr lang="en-US" dirty="0"/>
          </a:p>
        </p:txBody>
      </p:sp>
    </p:spTree>
    <p:extLst>
      <p:ext uri="{BB962C8B-B14F-4D97-AF65-F5344CB8AC3E}">
        <p14:creationId xmlns:p14="http://schemas.microsoft.com/office/powerpoint/2010/main" val="229046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2EBCDB4-DF3D-47B6-AB13-5B13B1AEC6D5}" type="datetimeFigureOut">
              <a:rPr lang="en-US" smtClean="0"/>
              <a:t>9/20/2024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3C49ED6-D1E7-4D73-B31B-A726E8FB8416}" type="slidenum">
              <a:rPr lang="en-US" smtClean="0"/>
              <a:t>‹#›</a:t>
            </a:fld>
            <a:endParaRPr lang="en-US" dirty="0"/>
          </a:p>
        </p:txBody>
      </p:sp>
    </p:spTree>
    <p:extLst>
      <p:ext uri="{BB962C8B-B14F-4D97-AF65-F5344CB8AC3E}">
        <p14:creationId xmlns:p14="http://schemas.microsoft.com/office/powerpoint/2010/main" val="27283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 Professional services</a:t>
            </a:r>
          </a:p>
        </p:txBody>
      </p:sp>
      <p:sp>
        <p:nvSpPr>
          <p:cNvPr id="4" name="Slide Number Placeholder 3"/>
          <p:cNvSpPr>
            <a:spLocks noGrp="1"/>
          </p:cNvSpPr>
          <p:nvPr>
            <p:ph type="sldNum" sz="quarter" idx="10"/>
          </p:nvPr>
        </p:nvSpPr>
        <p:spPr/>
        <p:txBody>
          <a:bodyPr/>
          <a:lstStyle/>
          <a:p>
            <a:fld id="{B3C49ED6-D1E7-4D73-B31B-A726E8FB8416}" type="slidenum">
              <a:rPr lang="en-US" smtClean="0"/>
              <a:t>1</a:t>
            </a:fld>
            <a:endParaRPr lang="en-US" dirty="0"/>
          </a:p>
        </p:txBody>
      </p:sp>
    </p:spTree>
    <p:extLst>
      <p:ext uri="{BB962C8B-B14F-4D97-AF65-F5344CB8AC3E}">
        <p14:creationId xmlns:p14="http://schemas.microsoft.com/office/powerpoint/2010/main" val="178854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HEDIS data are collected through surveys; medical charts; and insurance claims for hospitalization, medical office visits, and procedures.</a:t>
            </a:r>
          </a:p>
          <a:p>
            <a:r>
              <a:rPr lang="en-US" dirty="0"/>
              <a:t>The measurement year is typically January  - December of each year.</a:t>
            </a:r>
          </a:p>
          <a:p>
            <a:endParaRPr lang="en-US" dirty="0"/>
          </a:p>
          <a:p>
            <a:r>
              <a:rPr lang="en-US" dirty="0"/>
              <a:t>The things that providers do today to help impact the health of our members in  a positive way impacts HEDIS for  iCare. Helping the member to stay healthy , keep medical appointment, and take medication all make a huge difference when it comes to their health.</a:t>
            </a:r>
          </a:p>
          <a:p>
            <a:endParaRPr lang="en-US" dirty="0"/>
          </a:p>
          <a:p>
            <a:r>
              <a:rPr lang="en-US" dirty="0"/>
              <a:t>We thank you in advance for your participation in this joint venture. </a:t>
            </a:r>
          </a:p>
        </p:txBody>
      </p:sp>
      <p:sp>
        <p:nvSpPr>
          <p:cNvPr id="4" name="Slide Number Placeholder 3"/>
          <p:cNvSpPr>
            <a:spLocks noGrp="1"/>
          </p:cNvSpPr>
          <p:nvPr>
            <p:ph type="sldNum" sz="quarter" idx="10"/>
          </p:nvPr>
        </p:nvSpPr>
        <p:spPr/>
        <p:txBody>
          <a:bodyPr/>
          <a:lstStyle/>
          <a:p>
            <a:fld id="{41B19436-2A75-40EE-ADCA-F4BF1D51B7C6}" type="slidenum">
              <a:rPr lang="en-US" smtClean="0"/>
              <a:t>24</a:t>
            </a:fld>
            <a:endParaRPr lang="en-US" dirty="0"/>
          </a:p>
        </p:txBody>
      </p:sp>
    </p:spTree>
    <p:extLst>
      <p:ext uri="{BB962C8B-B14F-4D97-AF65-F5344CB8AC3E}">
        <p14:creationId xmlns:p14="http://schemas.microsoft.com/office/powerpoint/2010/main" val="339261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26</a:t>
            </a:fld>
            <a:endParaRPr lang="en-US" dirty="0"/>
          </a:p>
        </p:txBody>
      </p:sp>
    </p:spTree>
    <p:extLst>
      <p:ext uri="{BB962C8B-B14F-4D97-AF65-F5344CB8AC3E}">
        <p14:creationId xmlns:p14="http://schemas.microsoft.com/office/powerpoint/2010/main" val="197528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27</a:t>
            </a:fld>
            <a:endParaRPr lang="en-US" dirty="0"/>
          </a:p>
        </p:txBody>
      </p:sp>
    </p:spTree>
    <p:extLst>
      <p:ext uri="{BB962C8B-B14F-4D97-AF65-F5344CB8AC3E}">
        <p14:creationId xmlns:p14="http://schemas.microsoft.com/office/powerpoint/2010/main" val="294059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28</a:t>
            </a:fld>
            <a:endParaRPr lang="en-US" dirty="0"/>
          </a:p>
        </p:txBody>
      </p:sp>
    </p:spTree>
    <p:extLst>
      <p:ext uri="{BB962C8B-B14F-4D97-AF65-F5344CB8AC3E}">
        <p14:creationId xmlns:p14="http://schemas.microsoft.com/office/powerpoint/2010/main" val="2119651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Emergency use of restrictive</a:t>
            </a:r>
            <a:r>
              <a:rPr lang="en-US" sz="2000" baseline="0" dirty="0"/>
              <a:t> measures</a:t>
            </a:r>
            <a:endParaRPr lang="en-US" sz="2000" dirty="0"/>
          </a:p>
        </p:txBody>
      </p:sp>
      <p:sp>
        <p:nvSpPr>
          <p:cNvPr id="4" name="Slide Number Placeholder 3"/>
          <p:cNvSpPr>
            <a:spLocks noGrp="1"/>
          </p:cNvSpPr>
          <p:nvPr>
            <p:ph type="sldNum" sz="quarter" idx="10"/>
          </p:nvPr>
        </p:nvSpPr>
        <p:spPr/>
        <p:txBody>
          <a:bodyPr/>
          <a:lstStyle/>
          <a:p>
            <a:fld id="{867A21E3-B006-4B9C-B90A-E90DC21CDB43}" type="slidenum">
              <a:rPr lang="en-US" smtClean="0"/>
              <a:t>29</a:t>
            </a:fld>
            <a:endParaRPr lang="en-US" dirty="0"/>
          </a:p>
        </p:txBody>
      </p:sp>
    </p:spTree>
    <p:extLst>
      <p:ext uri="{BB962C8B-B14F-4D97-AF65-F5344CB8AC3E}">
        <p14:creationId xmlns:p14="http://schemas.microsoft.com/office/powerpoint/2010/main" val="343507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49ED6-D1E7-4D73-B31B-A726E8FB8416}" type="slidenum">
              <a:rPr lang="en-US" smtClean="0"/>
              <a:t>30</a:t>
            </a:fld>
            <a:endParaRPr lang="en-US" dirty="0"/>
          </a:p>
        </p:txBody>
      </p:sp>
    </p:spTree>
    <p:extLst>
      <p:ext uri="{BB962C8B-B14F-4D97-AF65-F5344CB8AC3E}">
        <p14:creationId xmlns:p14="http://schemas.microsoft.com/office/powerpoint/2010/main" val="37122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Mocked</a:t>
            </a:r>
            <a:r>
              <a:rPr lang="en-US" baseline="0" dirty="0"/>
              <a:t> up authorization form </a:t>
            </a:r>
          </a:p>
          <a:p>
            <a:pPr>
              <a:buClrTx/>
            </a:pPr>
            <a:r>
              <a:rPr lang="en-US" sz="1200" dirty="0"/>
              <a:t>First authorization </a:t>
            </a:r>
            <a:r>
              <a:rPr lang="en-US" sz="1200" i="1" dirty="0"/>
              <a:t>maybe</a:t>
            </a:r>
            <a:r>
              <a:rPr lang="en-US" sz="1200" dirty="0"/>
              <a:t> for 1-3 months.</a:t>
            </a:r>
          </a:p>
          <a:p>
            <a:pPr>
              <a:buClrTx/>
            </a:pPr>
            <a:r>
              <a:rPr lang="en-US" sz="1200" dirty="0"/>
              <a:t>For continuation of services, the authorization maybe</a:t>
            </a:r>
          </a:p>
          <a:p>
            <a:pPr marL="114300" indent="0">
              <a:buClrTx/>
              <a:buNone/>
            </a:pPr>
            <a:r>
              <a:rPr lang="en-US" sz="1200" dirty="0"/>
              <a:t>   up to 6 months.</a:t>
            </a:r>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32</a:t>
            </a:fld>
            <a:endParaRPr lang="en-US" dirty="0"/>
          </a:p>
        </p:txBody>
      </p:sp>
    </p:spTree>
    <p:extLst>
      <p:ext uri="{BB962C8B-B14F-4D97-AF65-F5344CB8AC3E}">
        <p14:creationId xmlns:p14="http://schemas.microsoft.com/office/powerpoint/2010/main" val="45282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33</a:t>
            </a:fld>
            <a:endParaRPr lang="en-US" dirty="0"/>
          </a:p>
        </p:txBody>
      </p:sp>
    </p:spTree>
    <p:extLst>
      <p:ext uri="{BB962C8B-B14F-4D97-AF65-F5344CB8AC3E}">
        <p14:creationId xmlns:p14="http://schemas.microsoft.com/office/powerpoint/2010/main" val="66283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a:t>
            </a:r>
            <a:r>
              <a:rPr lang="en-US" i="1" dirty="0">
                <a:latin typeface="Times New Roman" panose="02020603050405020304" pitchFamily="18" charset="0"/>
                <a:cs typeface="Times New Roman" panose="02020603050405020304" pitchFamily="18" charset="0"/>
              </a:rPr>
              <a:t>i</a:t>
            </a:r>
            <a:r>
              <a:rPr lang="en-US" dirty="0"/>
              <a:t>Care members are assigned to an interdisciplinary team who work with the member’s health care professionals to provide case management and care coordination to ensure appropriate health care and social service supports are provided.</a:t>
            </a:r>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38</a:t>
            </a:fld>
            <a:endParaRPr lang="en-US" dirty="0"/>
          </a:p>
        </p:txBody>
      </p:sp>
    </p:spTree>
    <p:extLst>
      <p:ext uri="{BB962C8B-B14F-4D97-AF65-F5344CB8AC3E}">
        <p14:creationId xmlns:p14="http://schemas.microsoft.com/office/powerpoint/2010/main" val="201757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39</a:t>
            </a:fld>
            <a:endParaRPr lang="en-US" dirty="0"/>
          </a:p>
        </p:txBody>
      </p:sp>
    </p:spTree>
    <p:extLst>
      <p:ext uri="{BB962C8B-B14F-4D97-AF65-F5344CB8AC3E}">
        <p14:creationId xmlns:p14="http://schemas.microsoft.com/office/powerpoint/2010/main" val="162004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a:t>
            </a:fld>
            <a:endParaRPr lang="en-US" dirty="0"/>
          </a:p>
        </p:txBody>
      </p:sp>
    </p:spTree>
    <p:extLst>
      <p:ext uri="{BB962C8B-B14F-4D97-AF65-F5344CB8AC3E}">
        <p14:creationId xmlns:p14="http://schemas.microsoft.com/office/powerpoint/2010/main" val="275723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40</a:t>
            </a:fld>
            <a:endParaRPr lang="en-US" dirty="0"/>
          </a:p>
        </p:txBody>
      </p:sp>
    </p:spTree>
    <p:extLst>
      <p:ext uri="{BB962C8B-B14F-4D97-AF65-F5344CB8AC3E}">
        <p14:creationId xmlns:p14="http://schemas.microsoft.com/office/powerpoint/2010/main" val="342453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a:t>
            </a:fld>
            <a:endParaRPr lang="en-US" dirty="0"/>
          </a:p>
        </p:txBody>
      </p:sp>
    </p:spTree>
    <p:extLst>
      <p:ext uri="{BB962C8B-B14F-4D97-AF65-F5344CB8AC3E}">
        <p14:creationId xmlns:p14="http://schemas.microsoft.com/office/powerpoint/2010/main" val="211605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49ED6-D1E7-4D73-B31B-A726E8FB8416}" type="slidenum">
              <a:rPr lang="en-US" smtClean="0"/>
              <a:t>5</a:t>
            </a:fld>
            <a:endParaRPr lang="en-US" dirty="0"/>
          </a:p>
        </p:txBody>
      </p:sp>
    </p:spTree>
    <p:extLst>
      <p:ext uri="{BB962C8B-B14F-4D97-AF65-F5344CB8AC3E}">
        <p14:creationId xmlns:p14="http://schemas.microsoft.com/office/powerpoint/2010/main" val="7071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8</a:t>
            </a:fld>
            <a:endParaRPr lang="en-US" dirty="0"/>
          </a:p>
        </p:txBody>
      </p:sp>
    </p:spTree>
    <p:extLst>
      <p:ext uri="{BB962C8B-B14F-4D97-AF65-F5344CB8AC3E}">
        <p14:creationId xmlns:p14="http://schemas.microsoft.com/office/powerpoint/2010/main" val="58579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49ED6-D1E7-4D73-B31B-A726E8FB8416}" type="slidenum">
              <a:rPr lang="en-US" smtClean="0"/>
              <a:t>12</a:t>
            </a:fld>
            <a:endParaRPr lang="en-US" dirty="0"/>
          </a:p>
        </p:txBody>
      </p:sp>
    </p:spTree>
    <p:extLst>
      <p:ext uri="{BB962C8B-B14F-4D97-AF65-F5344CB8AC3E}">
        <p14:creationId xmlns:p14="http://schemas.microsoft.com/office/powerpoint/2010/main" val="14692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17</a:t>
            </a:fld>
            <a:endParaRPr lang="en-US" dirty="0"/>
          </a:p>
        </p:txBody>
      </p:sp>
    </p:spTree>
    <p:extLst>
      <p:ext uri="{BB962C8B-B14F-4D97-AF65-F5344CB8AC3E}">
        <p14:creationId xmlns:p14="http://schemas.microsoft.com/office/powerpoint/2010/main" val="67730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20</a:t>
            </a:fld>
            <a:endParaRPr lang="en-US" dirty="0"/>
          </a:p>
        </p:txBody>
      </p:sp>
    </p:spTree>
    <p:extLst>
      <p:ext uri="{BB962C8B-B14F-4D97-AF65-F5344CB8AC3E}">
        <p14:creationId xmlns:p14="http://schemas.microsoft.com/office/powerpoint/2010/main" val="108958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have high performance on HEDIS measures</a:t>
            </a:r>
            <a:r>
              <a:rPr lang="en-US" baseline="0" dirty="0"/>
              <a:t> are satisfied with their providers and health systems, have positive health outcomes, and are expected to be healthier</a:t>
            </a:r>
          </a:p>
          <a:p>
            <a:r>
              <a:rPr lang="en-US" baseline="0" dirty="0"/>
              <a:t>The ratings are tied to reimbursement.</a:t>
            </a:r>
          </a:p>
          <a:p>
            <a:endParaRPr lang="en-US" dirty="0"/>
          </a:p>
          <a:p>
            <a:r>
              <a:rPr lang="en-US" baseline="0" dirty="0"/>
              <a:t>CAHPS is an annual</a:t>
            </a:r>
            <a:r>
              <a:rPr lang="en-US" dirty="0"/>
              <a:t> member survey conducted from late February to the end of May asking members to report on and evaluate  their experiences with their health care providers.</a:t>
            </a:r>
          </a:p>
          <a:p>
            <a:endParaRPr lang="en-US" baseline="0" dirty="0"/>
          </a:p>
          <a:p>
            <a:r>
              <a:rPr lang="en-US" dirty="0"/>
              <a:t>HOS also have a 5 star system for rating , but it is Medicare that looks at the health of the beneficiaries that we serve . The survey takes place in one of two form from April to July of each year. In addition to health outcomes measures, HOS is used to collect several of the HEDIS measures relating to health  concerns faced by older adults; limited physical activity, fall risk management, and osteoporosis testing for women.</a:t>
            </a:r>
            <a:endParaRPr lang="en-US" baseline="0" dirty="0"/>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22</a:t>
            </a:fld>
            <a:endParaRPr lang="en-US" dirty="0"/>
          </a:p>
        </p:txBody>
      </p:sp>
    </p:spTree>
    <p:extLst>
      <p:ext uri="{BB962C8B-B14F-4D97-AF65-F5344CB8AC3E}">
        <p14:creationId xmlns:p14="http://schemas.microsoft.com/office/powerpoint/2010/main" val="39846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1BD43AA-2374-4666-98C7-70B96DEA8616}"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F633C-397B-4ADC-8990-580AD2E4E91A}"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7677F0-AD81-4C19-8270-4FA6D9908612}"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759DEC-2B7E-49EF-922F-2D5E3F2898C1}"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2814A3-72A7-4955-B92E-BFB72E639926}"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24329D-B14C-4B1D-84C6-0E2FC09FBCF4}"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F266DA-BDFC-46C3-9FE1-59008DAA3B40}"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3054B99-7257-489E-9E0B-860E17932C98}" type="datetime1">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930D9-2D74-4377-AD66-AA3546CA582A}"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3DDA2D-996B-4A5E-B601-FDB4348C6E21}"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C08DBEF4-AB3E-4416-B915-FD55617A9298}" type="datetime1">
              <a:rPr lang="en-US" smtClean="0"/>
              <a:t>9/20/2024</a:t>
            </a:fld>
            <a:endParaRPr lang="en-US" dirty="0"/>
          </a:p>
        </p:txBody>
      </p:sp>
      <p:sp>
        <p:nvSpPr>
          <p:cNvPr id="9" name="Slide Number Placeholder 8"/>
          <p:cNvSpPr>
            <a:spLocks noGrp="1"/>
          </p:cNvSpPr>
          <p:nvPr>
            <p:ph type="sldNum" sz="quarter" idx="11"/>
          </p:nvPr>
        </p:nvSpPr>
        <p:spPr/>
        <p:txBody>
          <a:bodyPr/>
          <a:lstStyle/>
          <a:p>
            <a:fld id="{786D7D0F-3A27-45D3-AB4A-EEE967871401}"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6D7D0F-3A27-45D3-AB4A-EEE967871401}"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DCE3B5E-87A1-4FFD-9E77-DE7F922BC303}" type="datetime1">
              <a:rPr lang="en-US" smtClean="0"/>
              <a:t>9/20/2024</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carehealthplan.org/Provider.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lab-tests/" TargetMode="External"/><Relationship Id="rId7" Type="http://schemas.openxmlformats.org/officeDocument/2006/relationships/image" Target="../media/image5.png"/><Relationship Id="rId2" Type="http://schemas.openxmlformats.org/officeDocument/2006/relationships/hyperlink" Target="https://medlineplus.gov/healthtopics.html" TargetMode="External"/><Relationship Id="rId1" Type="http://schemas.openxmlformats.org/officeDocument/2006/relationships/slideLayout" Target="../slideLayouts/slideLayout6.xml"/><Relationship Id="rId6" Type="http://schemas.openxmlformats.org/officeDocument/2006/relationships/hyperlink" Target="https://medlineplus.gov/about/using/usingcontent/" TargetMode="External"/><Relationship Id="rId5" Type="http://schemas.openxmlformats.org/officeDocument/2006/relationships/hyperlink" Target="https://medlineplus.gov/medlineplus-videos/" TargetMode="External"/><Relationship Id="rId4" Type="http://schemas.openxmlformats.org/officeDocument/2006/relationships/hyperlink" Target="https://medlineplus.gov/recip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x-plain.com/HealthEncyclopedia/HEesvkCPDF.php?c=FRIa-vQ5bEOTBXz_uIjrA8Qi_yz4lUOpeuhtDZUvDqE&amp;key=inclusahe202108"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hs.wisconsin.gov/dqa/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hs.wisconsin.gov/waivermanual/appndx-r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carehealthplan.org/Providers/Authorization.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carehealthplan.org/Claims/Claims-Processing.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nstamed.com/eraeft" TargetMode="External"/><Relationship Id="rId2" Type="http://schemas.openxmlformats.org/officeDocument/2006/relationships/hyperlink" Target="https://products3.ssigroup.com/ProviderRegistr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carehealthplan.org/Files/Resources/PROVIDER-DOCS/Reconsideration_Formal_Appeal_Form.pdf" TargetMode="External"/><Relationship Id="rId2" Type="http://schemas.openxmlformats.org/officeDocument/2006/relationships/hyperlink" Target="https://www.icarehealthplan.org/Files/Resources/PROVIDER-DOCS/Review_Reopening_Form.pdf" TargetMode="External"/><Relationship Id="rId1" Type="http://schemas.openxmlformats.org/officeDocument/2006/relationships/slideLayout" Target="../slideLayouts/slideLayout2.xml"/><Relationship Id="rId4" Type="http://schemas.openxmlformats.org/officeDocument/2006/relationships/hyperlink" Target="https://www.icarehealthplan.org/Files/Resources/PROVIDER-DOCS/Waiver_of_Liability_Statement.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carehealthpla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orwardhealth.wi.gov/WIPortal/content/Managed%20Care%20Organization/Contracts/Home.htm.sp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carehealthplan.org/Provider-Document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124200"/>
            <a:ext cx="6461760" cy="1447800"/>
          </a:xfrm>
        </p:spPr>
        <p:txBody>
          <a:bodyPr>
            <a:noAutofit/>
          </a:bodyPr>
          <a:lstStyle/>
          <a:p>
            <a:pPr algn="ctr"/>
            <a:r>
              <a:rPr lang="en-US" sz="4400" b="1" i="1" dirty="0">
                <a:solidFill>
                  <a:schemeClr val="accent2"/>
                </a:solidFill>
              </a:rPr>
              <a:t>iCare New Provider </a:t>
            </a:r>
          </a:p>
          <a:p>
            <a:pPr algn="ctr"/>
            <a:r>
              <a:rPr lang="en-US" sz="4400" b="1" i="1" dirty="0">
                <a:solidFill>
                  <a:schemeClr val="accent2"/>
                </a:solidFill>
              </a:rPr>
              <a:t>Education</a:t>
            </a:r>
            <a:br>
              <a:rPr lang="en-US" sz="2800" b="1" dirty="0">
                <a:solidFill>
                  <a:schemeClr val="accent2"/>
                </a:solidFill>
              </a:rPr>
            </a:br>
            <a:endParaRPr lang="en-US" sz="2800" b="1" dirty="0">
              <a:solidFill>
                <a:schemeClr val="accent2"/>
              </a:solidFill>
            </a:endParaRPr>
          </a:p>
        </p:txBody>
      </p:sp>
      <p:sp>
        <p:nvSpPr>
          <p:cNvPr id="2" name="Slide Number Placeholder 1"/>
          <p:cNvSpPr>
            <a:spLocks noGrp="1"/>
          </p:cNvSpPr>
          <p:nvPr>
            <p:ph type="sldNum" sz="quarter" idx="12"/>
          </p:nvPr>
        </p:nvSpPr>
        <p:spPr/>
        <p:txBody>
          <a:bodyPr/>
          <a:lstStyle/>
          <a:p>
            <a:fld id="{786D7D0F-3A27-45D3-AB4A-EEE967871401}" type="slidenum">
              <a:rPr lang="en-US" smtClean="0"/>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762000"/>
            <a:ext cx="4572000" cy="2057400"/>
          </a:xfrm>
          <a:prstGeom prst="rect">
            <a:avLst/>
          </a:prstGeom>
        </p:spPr>
      </p:pic>
      <p:sp>
        <p:nvSpPr>
          <p:cNvPr id="5" name="Footer Placeholder 4"/>
          <p:cNvSpPr>
            <a:spLocks noGrp="1"/>
          </p:cNvSpPr>
          <p:nvPr>
            <p:ph type="ftr" sz="quarter" idx="11"/>
          </p:nvPr>
        </p:nvSpPr>
        <p:spPr>
          <a:xfrm rot="16200000">
            <a:off x="7358310" y="3820160"/>
            <a:ext cx="2824481" cy="365760"/>
          </a:xfrm>
        </p:spPr>
        <p:txBody>
          <a:bodyPr/>
          <a:lstStyle/>
          <a:p>
            <a:r>
              <a:rPr lang="en-US" dirty="0"/>
              <a:t>Reviewed/Revised: September 2024</a:t>
            </a:r>
          </a:p>
        </p:txBody>
      </p:sp>
    </p:spTree>
    <p:extLst>
      <p:ext uri="{BB962C8B-B14F-4D97-AF65-F5344CB8AC3E}">
        <p14:creationId xmlns:p14="http://schemas.microsoft.com/office/powerpoint/2010/main" val="280193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t>iCare Member Demographics</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a:t>Race/Ethnicity</a:t>
            </a:r>
          </a:p>
          <a:p>
            <a:pPr lvl="1"/>
            <a:r>
              <a:rPr lang="en-US" sz="2900" dirty="0"/>
              <a:t>40% White</a:t>
            </a:r>
          </a:p>
          <a:p>
            <a:pPr lvl="1"/>
            <a:r>
              <a:rPr lang="en-US" sz="2900" dirty="0"/>
              <a:t>30% Black</a:t>
            </a:r>
          </a:p>
          <a:p>
            <a:pPr lvl="1"/>
            <a:r>
              <a:rPr lang="en-US" sz="2900" dirty="0"/>
              <a:t>13% Hispanic</a:t>
            </a:r>
          </a:p>
          <a:p>
            <a:pPr lvl="1"/>
            <a:r>
              <a:rPr lang="en-US" sz="2900" dirty="0"/>
              <a:t>&lt;5% Other</a:t>
            </a:r>
          </a:p>
          <a:p>
            <a:pPr lvl="1"/>
            <a:endParaRPr lang="en-US" sz="2900" dirty="0"/>
          </a:p>
          <a:p>
            <a:pPr marL="411480" lvl="1" indent="0">
              <a:buNone/>
            </a:pPr>
            <a:r>
              <a:rPr lang="en-US" sz="2900" dirty="0"/>
              <a:t>Language</a:t>
            </a:r>
          </a:p>
          <a:p>
            <a:pPr lvl="1"/>
            <a:r>
              <a:rPr lang="en-US" sz="2900" dirty="0"/>
              <a:t>68% Unknown</a:t>
            </a:r>
          </a:p>
          <a:p>
            <a:pPr lvl="1"/>
            <a:r>
              <a:rPr lang="en-US" sz="2900" dirty="0"/>
              <a:t>24% English</a:t>
            </a:r>
          </a:p>
          <a:p>
            <a:pPr lvl="1"/>
            <a:r>
              <a:rPr lang="en-US" sz="2900" dirty="0"/>
              <a:t>5.45% Spanish</a:t>
            </a:r>
          </a:p>
          <a:p>
            <a:pPr lvl="1"/>
            <a:r>
              <a:rPr lang="en-US" sz="2900" dirty="0"/>
              <a:t>&gt; 1% Other</a:t>
            </a:r>
          </a:p>
          <a:p>
            <a:pPr marL="411480" lvl="1" indent="0">
              <a:buNone/>
            </a:pPr>
            <a:endParaRPr lang="en-US" sz="2900" dirty="0"/>
          </a:p>
          <a:p>
            <a:pPr marL="411480" lvl="1" indent="0">
              <a:buNone/>
            </a:pPr>
            <a:r>
              <a:rPr lang="en-US" sz="2900" dirty="0"/>
              <a:t>Age</a:t>
            </a:r>
          </a:p>
          <a:p>
            <a:pPr lvl="1"/>
            <a:r>
              <a:rPr lang="en-US" sz="2900" dirty="0"/>
              <a:t>0-19      26%</a:t>
            </a:r>
          </a:p>
          <a:p>
            <a:pPr lvl="1"/>
            <a:r>
              <a:rPr lang="en-US" sz="2900" dirty="0"/>
              <a:t>20-40    31%</a:t>
            </a:r>
          </a:p>
          <a:p>
            <a:pPr lvl="1"/>
            <a:r>
              <a:rPr lang="en-US" sz="2900" dirty="0"/>
              <a:t>41-64    29%</a:t>
            </a:r>
          </a:p>
          <a:p>
            <a:pPr lvl="1"/>
            <a:r>
              <a:rPr lang="en-US" sz="2900" dirty="0"/>
              <a:t>65+       13%</a:t>
            </a:r>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lvl="1"/>
            <a:endParaRPr lang="en-US" dirty="0"/>
          </a:p>
          <a:p>
            <a:pPr marL="411480" lvl="1" indent="0">
              <a:buNone/>
            </a:pPr>
            <a:endParaRPr lang="en-US" dirty="0"/>
          </a:p>
          <a:p>
            <a:pPr marL="411480" lvl="1" indent="0">
              <a:buNone/>
            </a:pPr>
            <a:endParaRPr lang="en-US" dirty="0"/>
          </a:p>
          <a:p>
            <a:pPr lvl="1"/>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10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6664"/>
            <a:ext cx="3410783" cy="406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32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4025-B673-44E4-B0BB-FBEBE8D689BC}"/>
              </a:ext>
            </a:extLst>
          </p:cNvPr>
          <p:cNvSpPr>
            <a:spLocks noGrp="1"/>
          </p:cNvSpPr>
          <p:nvPr>
            <p:ph type="title"/>
          </p:nvPr>
        </p:nvSpPr>
        <p:spPr/>
        <p:txBody>
          <a:bodyPr/>
          <a:lstStyle/>
          <a:p>
            <a:r>
              <a:rPr lang="en-US" b="1" i="1" dirty="0"/>
              <a:t>  Limited English Proficiency </a:t>
            </a:r>
            <a:endParaRPr lang="en-US" dirty="0"/>
          </a:p>
        </p:txBody>
      </p:sp>
      <p:sp>
        <p:nvSpPr>
          <p:cNvPr id="3" name="Content Placeholder 2">
            <a:extLst>
              <a:ext uri="{FF2B5EF4-FFF2-40B4-BE49-F238E27FC236}">
                <a16:creationId xmlns:a16="http://schemas.microsoft.com/office/drawing/2014/main" id="{8BD86628-D362-4814-8E34-D0DF7FA59532}"/>
              </a:ext>
            </a:extLst>
          </p:cNvPr>
          <p:cNvSpPr>
            <a:spLocks noGrp="1"/>
          </p:cNvSpPr>
          <p:nvPr>
            <p:ph idx="1"/>
          </p:nvPr>
        </p:nvSpPr>
        <p:spPr/>
        <p:txBody>
          <a:bodyPr>
            <a:normAutofit fontScale="62500" lnSpcReduction="20000"/>
          </a:bodyPr>
          <a:lstStyle/>
          <a:p>
            <a:pPr lvl="0"/>
            <a:r>
              <a:rPr lang="en-US" sz="2400" i="1" dirty="0"/>
              <a:t>i</a:t>
            </a:r>
            <a:r>
              <a:rPr lang="en-US" sz="2400" dirty="0"/>
              <a:t>Care understands and applies the guidelines and requirements of Limited English Proficiency (LEP) and special needs as outlined in the Civil Rights Compliance Plan required by the State of Wisconsin Department of Workforce Development, the Department of Health Services, and Centers for Medicare and Medicaid Services. </a:t>
            </a:r>
            <a:r>
              <a:rPr lang="en-US" sz="2400" i="1" dirty="0"/>
              <a:t>i</a:t>
            </a:r>
            <a:r>
              <a:rPr lang="en-US" sz="2400" dirty="0"/>
              <a:t>Care also complies with Section 1557 of the Patient Protection and Affordable Care Act, prohibiting discrimination of members.</a:t>
            </a:r>
          </a:p>
          <a:p>
            <a:pPr lvl="0"/>
            <a:r>
              <a:rPr lang="en-US" sz="2400" dirty="0"/>
              <a:t>All primary recipients and sub-recipients of federal funding are obligated to provide oral language interpretation assistance and/or written translation to all LEP individuals requesting or applying for services. (</a:t>
            </a:r>
            <a:r>
              <a:rPr lang="en-US" sz="2400" i="1" dirty="0"/>
              <a:t>i</a:t>
            </a:r>
            <a:r>
              <a:rPr lang="en-US" sz="2400" dirty="0"/>
              <a:t>Care receives this federal funding)</a:t>
            </a:r>
          </a:p>
          <a:p>
            <a:pPr lvl="0"/>
            <a:r>
              <a:rPr lang="en-US" sz="2400" dirty="0"/>
              <a:t>iCare Members have a right to have access to translation/interpretation services and to receive information provided by </a:t>
            </a:r>
            <a:r>
              <a:rPr lang="en-US" sz="2400" i="1" dirty="0"/>
              <a:t>i</a:t>
            </a:r>
            <a:r>
              <a:rPr lang="en-US" sz="2400" dirty="0"/>
              <a:t>Care in another language or format upon request</a:t>
            </a:r>
          </a:p>
          <a:p>
            <a:pPr lvl="0"/>
            <a:r>
              <a:rPr lang="en-US" sz="2400" i="1" dirty="0"/>
              <a:t>i</a:t>
            </a:r>
            <a:r>
              <a:rPr lang="en-US" sz="2400" dirty="0"/>
              <a:t>Care has an obligation to get information to members in a way that works for them </a:t>
            </a:r>
          </a:p>
          <a:p>
            <a:pPr lvl="1"/>
            <a:r>
              <a:rPr lang="en-US" dirty="0"/>
              <a:t>Consider literacy levels, physical/cognitive abilities, preferences, etc.</a:t>
            </a:r>
          </a:p>
          <a:p>
            <a:pPr lvl="1"/>
            <a:r>
              <a:rPr lang="en-US" dirty="0"/>
              <a:t>Provides free language services to people whose primarily language is not English such as : </a:t>
            </a:r>
          </a:p>
          <a:p>
            <a:pPr lvl="2"/>
            <a:r>
              <a:rPr lang="en-US" dirty="0"/>
              <a:t>Qualified interpreters during any covered service</a:t>
            </a:r>
          </a:p>
          <a:p>
            <a:pPr lvl="2"/>
            <a:r>
              <a:rPr lang="en-US" dirty="0"/>
              <a:t>Information written in other languages or in other formats</a:t>
            </a:r>
          </a:p>
          <a:p>
            <a:pPr lvl="0"/>
            <a:r>
              <a:rPr lang="en-US" sz="2400" dirty="0"/>
              <a:t>LEP members are encouraged to ask their Care Manager (CMs) or Care Coordinators (CCs) for language assistance or to discuss discrimination problems.</a:t>
            </a:r>
          </a:p>
          <a:p>
            <a:endParaRPr lang="en-US" dirty="0"/>
          </a:p>
        </p:txBody>
      </p:sp>
      <p:sp>
        <p:nvSpPr>
          <p:cNvPr id="4" name="Slide Number Placeholder 3">
            <a:extLst>
              <a:ext uri="{FF2B5EF4-FFF2-40B4-BE49-F238E27FC236}">
                <a16:creationId xmlns:a16="http://schemas.microsoft.com/office/drawing/2014/main" id="{D22DD093-EF14-4CD8-A135-987C6FFF5F09}"/>
              </a:ext>
            </a:extLst>
          </p:cNvPr>
          <p:cNvSpPr>
            <a:spLocks noGrp="1"/>
          </p:cNvSpPr>
          <p:nvPr>
            <p:ph type="sldNum" sz="quarter" idx="12"/>
          </p:nvPr>
        </p:nvSpPr>
        <p:spPr/>
        <p:txBody>
          <a:bodyPr/>
          <a:lstStyle/>
          <a:p>
            <a:fld id="{786D7D0F-3A27-45D3-AB4A-EEE967871401}" type="slidenum">
              <a:rPr lang="en-US" smtClean="0"/>
              <a:t>11</a:t>
            </a:fld>
            <a:endParaRPr lang="en-US" dirty="0"/>
          </a:p>
        </p:txBody>
      </p:sp>
    </p:spTree>
    <p:extLst>
      <p:ext uri="{BB962C8B-B14F-4D97-AF65-F5344CB8AC3E}">
        <p14:creationId xmlns:p14="http://schemas.microsoft.com/office/powerpoint/2010/main" val="99034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7AC0-FF01-1B29-8DA2-7C4EF2B685ED}"/>
              </a:ext>
            </a:extLst>
          </p:cNvPr>
          <p:cNvSpPr>
            <a:spLocks noGrp="1"/>
          </p:cNvSpPr>
          <p:nvPr>
            <p:ph type="title"/>
          </p:nvPr>
        </p:nvSpPr>
        <p:spPr>
          <a:xfrm>
            <a:off x="457200" y="274638"/>
            <a:ext cx="7696200" cy="715962"/>
          </a:xfrm>
        </p:spPr>
        <p:txBody>
          <a:bodyPr/>
          <a:lstStyle/>
          <a:p>
            <a:r>
              <a:rPr lang="en-US" sz="4000" b="1" i="1" dirty="0">
                <a:solidFill>
                  <a:srgbClr val="9CBEBD"/>
                </a:solidFill>
              </a:rPr>
              <a:t>Language Trends in Wisconsin</a:t>
            </a:r>
          </a:p>
        </p:txBody>
      </p:sp>
      <p:sp>
        <p:nvSpPr>
          <p:cNvPr id="3" name="Slide Number Placeholder 2">
            <a:extLst>
              <a:ext uri="{FF2B5EF4-FFF2-40B4-BE49-F238E27FC236}">
                <a16:creationId xmlns:a16="http://schemas.microsoft.com/office/drawing/2014/main" id="{9C4B8368-A1EC-7E0E-7243-428B63165A31}"/>
              </a:ext>
            </a:extLst>
          </p:cNvPr>
          <p:cNvSpPr>
            <a:spLocks noGrp="1"/>
          </p:cNvSpPr>
          <p:nvPr>
            <p:ph type="sldNum" sz="quarter" idx="12"/>
          </p:nvPr>
        </p:nvSpPr>
        <p:spPr/>
        <p:txBody>
          <a:bodyPr/>
          <a:lstStyle/>
          <a:p>
            <a:fld id="{786D7D0F-3A27-45D3-AB4A-EEE967871401}" type="slidenum">
              <a:rPr lang="en-US" smtClean="0"/>
              <a:t>12</a:t>
            </a:fld>
            <a:endParaRPr lang="en-US" dirty="0"/>
          </a:p>
        </p:txBody>
      </p:sp>
      <p:sp>
        <p:nvSpPr>
          <p:cNvPr id="4" name="TextBox 3">
            <a:extLst>
              <a:ext uri="{FF2B5EF4-FFF2-40B4-BE49-F238E27FC236}">
                <a16:creationId xmlns:a16="http://schemas.microsoft.com/office/drawing/2014/main" id="{DD9FC62D-AB03-BBE1-BD94-94D60C2DAC3C}"/>
              </a:ext>
            </a:extLst>
          </p:cNvPr>
          <p:cNvSpPr txBox="1"/>
          <p:nvPr/>
        </p:nvSpPr>
        <p:spPr>
          <a:xfrm>
            <a:off x="476036" y="1067280"/>
            <a:ext cx="7696200" cy="2862322"/>
          </a:xfrm>
          <a:prstGeom prst="rect">
            <a:avLst/>
          </a:prstGeom>
          <a:noFill/>
        </p:spPr>
        <p:txBody>
          <a:bodyPr wrap="square" rtlCol="0">
            <a:spAutoFit/>
          </a:bodyPr>
          <a:lstStyle/>
          <a:p>
            <a:r>
              <a:rPr lang="en-US" sz="1200" dirty="0"/>
              <a:t>As a provider and a plan, it is important to be aware of language trends. Language barriers lead to a reduction in patient and provider satisfaction and a decrease in quality of care and patient safety </a:t>
            </a:r>
            <a:r>
              <a:rPr lang="en-US" sz="800" dirty="0"/>
              <a:t>(</a:t>
            </a:r>
            <a:r>
              <a:rPr lang="en-US" sz="800" b="0" i="0" dirty="0">
                <a:solidFill>
                  <a:srgbClr val="212121"/>
                </a:solidFill>
                <a:effectLst/>
                <a:latin typeface="Roboto" panose="02000000000000000000" pitchFamily="2" charset="0"/>
              </a:rPr>
              <a:t>Al Shamsi H, et al., Implications of Language Barriers for Healthcare: A Systematic Review. Oman Med J. 2020 Apr 30;35(2):e122).  </a:t>
            </a:r>
            <a:r>
              <a:rPr lang="en-US" sz="1200" b="0" i="0" dirty="0">
                <a:solidFill>
                  <a:srgbClr val="212121"/>
                </a:solidFill>
                <a:effectLst/>
              </a:rPr>
              <a:t>If we </a:t>
            </a:r>
            <a:r>
              <a:rPr lang="en-US" sz="1200" dirty="0">
                <a:solidFill>
                  <a:srgbClr val="212121"/>
                </a:solidFill>
              </a:rPr>
              <a:t>understand the language needs of the communities we serve, we can target resources to reduce language barriers.</a:t>
            </a:r>
          </a:p>
          <a:p>
            <a:endParaRPr lang="en-US" sz="1200" dirty="0">
              <a:solidFill>
                <a:srgbClr val="212121"/>
              </a:solidFill>
            </a:endParaRPr>
          </a:p>
          <a:p>
            <a:r>
              <a:rPr lang="en-US" sz="1200" dirty="0"/>
              <a:t>In 2021, 8.68% of the households in Wisconsin reported speaking a non-English language. The most common non-English languages spoken in households were Spanish (4.64%), followed by Hmong (0.75%). [Census Bureau. ACS 5-year Estimate] </a:t>
            </a:r>
            <a:r>
              <a:rPr lang="en-US" sz="1200" dirty="0">
                <a:solidFill>
                  <a:srgbClr val="212121"/>
                </a:solidFill>
              </a:rPr>
              <a:t>Please refer to the table below to see the predominant languages spoken in households in regions around Wisconsin. </a:t>
            </a:r>
            <a:r>
              <a:rPr lang="en-US" sz="1200" dirty="0"/>
              <a:t>  </a:t>
            </a:r>
          </a:p>
          <a:p>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2A8E79BA-4DAF-2F72-5505-6C5F67CC1C1C}"/>
              </a:ext>
            </a:extLst>
          </p:cNvPr>
          <p:cNvGraphicFramePr>
            <a:graphicFrameLocks noGrp="1"/>
          </p:cNvGraphicFramePr>
          <p:nvPr>
            <p:extLst>
              <p:ext uri="{D42A27DB-BD31-4B8C-83A1-F6EECF244321}">
                <p14:modId xmlns:p14="http://schemas.microsoft.com/office/powerpoint/2010/main" val="4217078395"/>
              </p:ext>
            </p:extLst>
          </p:nvPr>
        </p:nvGraphicFramePr>
        <p:xfrm>
          <a:off x="514136" y="2938799"/>
          <a:ext cx="7619999" cy="3088984"/>
        </p:xfrm>
        <a:graphic>
          <a:graphicData uri="http://schemas.openxmlformats.org/drawingml/2006/table">
            <a:tbl>
              <a:tblPr/>
              <a:tblGrid>
                <a:gridCol w="834030">
                  <a:extLst>
                    <a:ext uri="{9D8B030D-6E8A-4147-A177-3AD203B41FA5}">
                      <a16:colId xmlns:a16="http://schemas.microsoft.com/office/drawing/2014/main" val="3319551322"/>
                    </a:ext>
                  </a:extLst>
                </a:gridCol>
                <a:gridCol w="758209">
                  <a:extLst>
                    <a:ext uri="{9D8B030D-6E8A-4147-A177-3AD203B41FA5}">
                      <a16:colId xmlns:a16="http://schemas.microsoft.com/office/drawing/2014/main" val="724856799"/>
                    </a:ext>
                  </a:extLst>
                </a:gridCol>
                <a:gridCol w="729776">
                  <a:extLst>
                    <a:ext uri="{9D8B030D-6E8A-4147-A177-3AD203B41FA5}">
                      <a16:colId xmlns:a16="http://schemas.microsoft.com/office/drawing/2014/main" val="749212161"/>
                    </a:ext>
                  </a:extLst>
                </a:gridCol>
                <a:gridCol w="796119">
                  <a:extLst>
                    <a:ext uri="{9D8B030D-6E8A-4147-A177-3AD203B41FA5}">
                      <a16:colId xmlns:a16="http://schemas.microsoft.com/office/drawing/2014/main" val="3423519721"/>
                    </a:ext>
                  </a:extLst>
                </a:gridCol>
                <a:gridCol w="815075">
                  <a:extLst>
                    <a:ext uri="{9D8B030D-6E8A-4147-A177-3AD203B41FA5}">
                      <a16:colId xmlns:a16="http://schemas.microsoft.com/office/drawing/2014/main" val="851790802"/>
                    </a:ext>
                  </a:extLst>
                </a:gridCol>
                <a:gridCol w="995149">
                  <a:extLst>
                    <a:ext uri="{9D8B030D-6E8A-4147-A177-3AD203B41FA5}">
                      <a16:colId xmlns:a16="http://schemas.microsoft.com/office/drawing/2014/main" val="3382084796"/>
                    </a:ext>
                  </a:extLst>
                </a:gridCol>
                <a:gridCol w="796119">
                  <a:extLst>
                    <a:ext uri="{9D8B030D-6E8A-4147-A177-3AD203B41FA5}">
                      <a16:colId xmlns:a16="http://schemas.microsoft.com/office/drawing/2014/main" val="2227882318"/>
                    </a:ext>
                  </a:extLst>
                </a:gridCol>
                <a:gridCol w="1004627">
                  <a:extLst>
                    <a:ext uri="{9D8B030D-6E8A-4147-A177-3AD203B41FA5}">
                      <a16:colId xmlns:a16="http://schemas.microsoft.com/office/drawing/2014/main" val="3533188048"/>
                    </a:ext>
                  </a:extLst>
                </a:gridCol>
                <a:gridCol w="890895">
                  <a:extLst>
                    <a:ext uri="{9D8B030D-6E8A-4147-A177-3AD203B41FA5}">
                      <a16:colId xmlns:a16="http://schemas.microsoft.com/office/drawing/2014/main" val="2099505519"/>
                    </a:ext>
                  </a:extLst>
                </a:gridCol>
              </a:tblGrid>
              <a:tr h="526840">
                <a:tc>
                  <a:txBody>
                    <a:bodyPr/>
                    <a:lstStyle/>
                    <a:p>
                      <a:pPr algn="l" fontAlgn="b"/>
                      <a:r>
                        <a:rPr lang="en-US" sz="800" b="1" i="0" u="none" strike="noStrike">
                          <a:solidFill>
                            <a:srgbClr val="FFFFFF"/>
                          </a:solidFill>
                          <a:effectLst/>
                          <a:latin typeface="Calibri" panose="020F0502020204030204" pitchFamily="34" charset="0"/>
                        </a:rPr>
                        <a:t>Region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Total Population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Only English Speaking</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Second 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Second 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Third 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Third 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379701700"/>
                  </a:ext>
                </a:extLst>
              </a:tr>
              <a:tr h="427024">
                <a:tc>
                  <a:txBody>
                    <a:bodyPr/>
                    <a:lstStyle/>
                    <a:p>
                      <a:pPr algn="l" fontAlgn="b"/>
                      <a:r>
                        <a:rPr lang="en-US" sz="800" b="1" i="0" u="none" strike="noStrike">
                          <a:solidFill>
                            <a:srgbClr val="000000"/>
                          </a:solidFill>
                          <a:effectLst/>
                          <a:latin typeface="Calibri" panose="020F0502020204030204" pitchFamily="34" charset="0"/>
                        </a:rPr>
                        <a:t>Wisconsin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5,542,337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 5,064,681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dirty="0">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dirty="0">
                          <a:solidFill>
                            <a:srgbClr val="000000"/>
                          </a:solidFill>
                          <a:effectLst/>
                          <a:latin typeface="Calibri" panose="020F0502020204030204" pitchFamily="34" charset="0"/>
                        </a:rPr>
                        <a:t>256,965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63,949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38,384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59017136"/>
                  </a:ext>
                </a:extLst>
              </a:tr>
              <a:tr h="427024">
                <a:tc>
                  <a:txBody>
                    <a:bodyPr/>
                    <a:lstStyle/>
                    <a:p>
                      <a:pPr algn="l" fontAlgn="b"/>
                      <a:r>
                        <a:rPr lang="en-US" sz="800" b="0" i="0" u="none" strike="noStrike" dirty="0">
                          <a:solidFill>
                            <a:srgbClr val="000000"/>
                          </a:solidFill>
                          <a:effectLst/>
                          <a:latin typeface="Calibri" panose="020F0502020204030204" pitchFamily="34" charset="0"/>
                        </a:rPr>
                        <a:t>Northeastern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1,199,657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1,118,682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42,714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17,127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6,243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206931"/>
                  </a:ext>
                </a:extLst>
              </a:tr>
              <a:tr h="427024">
                <a:tc>
                  <a:txBody>
                    <a:bodyPr/>
                    <a:lstStyle/>
                    <a:p>
                      <a:pPr algn="l" fontAlgn="b"/>
                      <a:r>
                        <a:rPr lang="en-US" sz="800" b="0" i="0" u="none" strike="noStrike">
                          <a:solidFill>
                            <a:srgbClr val="000000"/>
                          </a:solidFill>
                          <a:effectLst/>
                          <a:latin typeface="Calibri" panose="020F0502020204030204" pitchFamily="34" charset="0"/>
                        </a:rPr>
                        <a:t>Northern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468,438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446,454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7,158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6,932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3,016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51002"/>
                  </a:ext>
                </a:extLst>
              </a:tr>
              <a:tr h="427024">
                <a:tc>
                  <a:txBody>
                    <a:bodyPr/>
                    <a:lstStyle/>
                    <a:p>
                      <a:pPr algn="l" fontAlgn="b"/>
                      <a:r>
                        <a:rPr lang="en-US" sz="800" b="0" i="0" u="none" strike="noStrike">
                          <a:solidFill>
                            <a:srgbClr val="000000"/>
                          </a:solidFill>
                          <a:effectLst/>
                          <a:latin typeface="Calibri" panose="020F0502020204030204" pitchFamily="34" charset="0"/>
                        </a:rPr>
                        <a:t>Southeastern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2,002,378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1,758,653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150,276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23,544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Indo-European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20,910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45124"/>
                  </a:ext>
                </a:extLst>
              </a:tr>
              <a:tr h="427024">
                <a:tc>
                  <a:txBody>
                    <a:bodyPr/>
                    <a:lstStyle/>
                    <a:p>
                      <a:pPr algn="l" fontAlgn="b"/>
                      <a:r>
                        <a:rPr lang="en-US" sz="800" b="0" i="0" u="none" strike="noStrike">
                          <a:solidFill>
                            <a:srgbClr val="000000"/>
                          </a:solidFill>
                          <a:effectLst/>
                          <a:latin typeface="Calibri" panose="020F0502020204030204" pitchFamily="34" charset="0"/>
                        </a:rPr>
                        <a:t>Southern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1,109,079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1,018,350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42,084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10,062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Indo-European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9,199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942484"/>
                  </a:ext>
                </a:extLst>
              </a:tr>
              <a:tr h="427024">
                <a:tc>
                  <a:txBody>
                    <a:bodyPr/>
                    <a:lstStyle/>
                    <a:p>
                      <a:pPr algn="l" fontAlgn="b"/>
                      <a:r>
                        <a:rPr lang="en-US" sz="800" b="0" i="0" u="none" strike="noStrike">
                          <a:solidFill>
                            <a:srgbClr val="000000"/>
                          </a:solidFill>
                          <a:effectLst/>
                          <a:latin typeface="Calibri" panose="020F0502020204030204" pitchFamily="34" charset="0"/>
                        </a:rPr>
                        <a:t>Western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762,785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722,542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14,959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9,898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7,520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654606"/>
                  </a:ext>
                </a:extLst>
              </a:tr>
            </a:tbl>
          </a:graphicData>
        </a:graphic>
      </p:graphicFrame>
      <p:sp>
        <p:nvSpPr>
          <p:cNvPr id="8" name="TextBox 7">
            <a:extLst>
              <a:ext uri="{FF2B5EF4-FFF2-40B4-BE49-F238E27FC236}">
                <a16:creationId xmlns:a16="http://schemas.microsoft.com/office/drawing/2014/main" id="{5EFF2B71-01C1-26EE-BF85-C0080CC88ABA}"/>
              </a:ext>
            </a:extLst>
          </p:cNvPr>
          <p:cNvSpPr txBox="1"/>
          <p:nvPr/>
        </p:nvSpPr>
        <p:spPr>
          <a:xfrm>
            <a:off x="226700" y="6172200"/>
            <a:ext cx="8194872" cy="584775"/>
          </a:xfrm>
          <a:prstGeom prst="rect">
            <a:avLst/>
          </a:prstGeom>
          <a:noFill/>
        </p:spPr>
        <p:txBody>
          <a:bodyPr wrap="square" rtlCol="0">
            <a:spAutoFit/>
          </a:bodyPr>
          <a:lstStyle/>
          <a:p>
            <a:r>
              <a:rPr lang="en-US" sz="1000" b="1" dirty="0"/>
              <a:t>Source: US Census. ACS 5-year Estimates. 2021</a:t>
            </a:r>
          </a:p>
          <a:p>
            <a:r>
              <a:rPr lang="en-US" sz="1100" i="1" dirty="0"/>
              <a:t>For language details at the county level, please visit our website </a:t>
            </a:r>
            <a:r>
              <a:rPr lang="en-US" sz="1100" i="1" dirty="0">
                <a:hlinkClick r:id="rId3"/>
              </a:rPr>
              <a:t>https://www.icarehealthplan.org/Provider.htm</a:t>
            </a:r>
            <a:r>
              <a:rPr lang="en-US" sz="1100" i="1" dirty="0"/>
              <a:t> -&gt; Provider -&gt; Education / Resources -&gt; Predominant Languages Spoken by County &amp; Limited English Proficiency Training</a:t>
            </a:r>
          </a:p>
        </p:txBody>
      </p:sp>
    </p:spTree>
    <p:extLst>
      <p:ext uri="{BB962C8B-B14F-4D97-AF65-F5344CB8AC3E}">
        <p14:creationId xmlns:p14="http://schemas.microsoft.com/office/powerpoint/2010/main" val="72714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8405-83D6-27C0-D1A2-F70020681472}"/>
              </a:ext>
            </a:extLst>
          </p:cNvPr>
          <p:cNvSpPr>
            <a:spLocks noGrp="1"/>
          </p:cNvSpPr>
          <p:nvPr>
            <p:ph type="title"/>
          </p:nvPr>
        </p:nvSpPr>
        <p:spPr>
          <a:xfrm>
            <a:off x="304800" y="274638"/>
            <a:ext cx="7924800" cy="1143000"/>
          </a:xfrm>
        </p:spPr>
        <p:txBody>
          <a:bodyPr/>
          <a:lstStyle/>
          <a:p>
            <a:r>
              <a:rPr lang="en-US" sz="4000" b="1" i="1" dirty="0">
                <a:solidFill>
                  <a:srgbClr val="9CBEBD"/>
                </a:solidFill>
              </a:rPr>
              <a:t>Provider Support: </a:t>
            </a:r>
            <a:r>
              <a:rPr lang="en-US" sz="3600" b="1" i="1" dirty="0">
                <a:solidFill>
                  <a:srgbClr val="9CBEBD"/>
                </a:solidFill>
              </a:rPr>
              <a:t>Individual language data</a:t>
            </a:r>
          </a:p>
        </p:txBody>
      </p:sp>
      <p:sp>
        <p:nvSpPr>
          <p:cNvPr id="3" name="Slide Number Placeholder 2">
            <a:extLst>
              <a:ext uri="{FF2B5EF4-FFF2-40B4-BE49-F238E27FC236}">
                <a16:creationId xmlns:a16="http://schemas.microsoft.com/office/drawing/2014/main" id="{2F67FCD1-33A2-6301-F23C-E97A3E906A5B}"/>
              </a:ext>
            </a:extLst>
          </p:cNvPr>
          <p:cNvSpPr>
            <a:spLocks noGrp="1"/>
          </p:cNvSpPr>
          <p:nvPr>
            <p:ph type="sldNum" sz="quarter" idx="12"/>
          </p:nvPr>
        </p:nvSpPr>
        <p:spPr/>
        <p:txBody>
          <a:bodyPr/>
          <a:lstStyle/>
          <a:p>
            <a:fld id="{786D7D0F-3A27-45D3-AB4A-EEE967871401}" type="slidenum">
              <a:rPr lang="en-US" smtClean="0"/>
              <a:t>13</a:t>
            </a:fld>
            <a:endParaRPr lang="en-US" dirty="0"/>
          </a:p>
        </p:txBody>
      </p:sp>
      <p:sp>
        <p:nvSpPr>
          <p:cNvPr id="4" name="TextBox 3">
            <a:extLst>
              <a:ext uri="{FF2B5EF4-FFF2-40B4-BE49-F238E27FC236}">
                <a16:creationId xmlns:a16="http://schemas.microsoft.com/office/drawing/2014/main" id="{5B6298FA-A39D-DB35-3E96-5AAF8F842F12}"/>
              </a:ext>
            </a:extLst>
          </p:cNvPr>
          <p:cNvSpPr txBox="1"/>
          <p:nvPr/>
        </p:nvSpPr>
        <p:spPr>
          <a:xfrm>
            <a:off x="1215641" y="1947753"/>
            <a:ext cx="6096000" cy="646331"/>
          </a:xfrm>
          <a:prstGeom prst="rect">
            <a:avLst/>
          </a:prstGeom>
          <a:noFill/>
        </p:spPr>
        <p:txBody>
          <a:bodyPr wrap="square" rtlCol="0">
            <a:spAutoFit/>
          </a:bodyPr>
          <a:lstStyle/>
          <a:p>
            <a:r>
              <a:rPr lang="en-US" dirty="0"/>
              <a:t>We will share our member’s preferred language for health care on our prior authorization forms. A redacted example is below. </a:t>
            </a:r>
          </a:p>
        </p:txBody>
      </p:sp>
      <p:pic>
        <p:nvPicPr>
          <p:cNvPr id="8" name="Picture 7">
            <a:extLst>
              <a:ext uri="{FF2B5EF4-FFF2-40B4-BE49-F238E27FC236}">
                <a16:creationId xmlns:a16="http://schemas.microsoft.com/office/drawing/2014/main" id="{8529F2B3-04CF-90D3-57B4-221307022119}"/>
              </a:ext>
            </a:extLst>
          </p:cNvPr>
          <p:cNvPicPr>
            <a:picLocks noChangeAspect="1"/>
          </p:cNvPicPr>
          <p:nvPr/>
        </p:nvPicPr>
        <p:blipFill>
          <a:blip r:embed="rId2"/>
          <a:stretch>
            <a:fillRect/>
          </a:stretch>
        </p:blipFill>
        <p:spPr>
          <a:xfrm>
            <a:off x="1494248" y="3124200"/>
            <a:ext cx="5695950" cy="2352675"/>
          </a:xfrm>
          <a:prstGeom prst="rect">
            <a:avLst/>
          </a:prstGeom>
        </p:spPr>
      </p:pic>
      <p:sp>
        <p:nvSpPr>
          <p:cNvPr id="9" name="Arrow: Right 8">
            <a:extLst>
              <a:ext uri="{FF2B5EF4-FFF2-40B4-BE49-F238E27FC236}">
                <a16:creationId xmlns:a16="http://schemas.microsoft.com/office/drawing/2014/main" id="{0F731F3B-7A31-72CC-1815-A5B939FF3A59}"/>
              </a:ext>
            </a:extLst>
          </p:cNvPr>
          <p:cNvSpPr/>
          <p:nvPr/>
        </p:nvSpPr>
        <p:spPr>
          <a:xfrm>
            <a:off x="914400" y="4990451"/>
            <a:ext cx="579848" cy="646331"/>
          </a:xfrm>
          <a:prstGeom prst="rightArrow">
            <a:avLst/>
          </a:prstGeom>
          <a:solidFill>
            <a:srgbClr val="9CBEB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42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DDFA-4892-A73F-978C-198DDF6F80B4}"/>
              </a:ext>
            </a:extLst>
          </p:cNvPr>
          <p:cNvSpPr>
            <a:spLocks noGrp="1"/>
          </p:cNvSpPr>
          <p:nvPr>
            <p:ph type="title"/>
          </p:nvPr>
        </p:nvSpPr>
        <p:spPr>
          <a:xfrm>
            <a:off x="457200" y="274638"/>
            <a:ext cx="7696200" cy="1143000"/>
          </a:xfrm>
        </p:spPr>
        <p:txBody>
          <a:bodyPr/>
          <a:lstStyle/>
          <a:p>
            <a:r>
              <a:rPr lang="en-US" sz="4000" b="1" i="1" dirty="0">
                <a:solidFill>
                  <a:srgbClr val="9CBEBD"/>
                </a:solidFill>
              </a:rPr>
              <a:t>Provider Support: </a:t>
            </a:r>
            <a:r>
              <a:rPr lang="en-US" sz="3600" b="1" i="1" dirty="0">
                <a:solidFill>
                  <a:srgbClr val="9CBEBD"/>
                </a:solidFill>
              </a:rPr>
              <a:t>Translated patient education </a:t>
            </a:r>
          </a:p>
        </p:txBody>
      </p:sp>
      <p:sp>
        <p:nvSpPr>
          <p:cNvPr id="3" name="Slide Number Placeholder 2">
            <a:extLst>
              <a:ext uri="{FF2B5EF4-FFF2-40B4-BE49-F238E27FC236}">
                <a16:creationId xmlns:a16="http://schemas.microsoft.com/office/drawing/2014/main" id="{E384DF61-CACC-022A-0FA2-A63261D62B69}"/>
              </a:ext>
            </a:extLst>
          </p:cNvPr>
          <p:cNvSpPr>
            <a:spLocks noGrp="1"/>
          </p:cNvSpPr>
          <p:nvPr>
            <p:ph type="sldNum" sz="quarter" idx="12"/>
          </p:nvPr>
        </p:nvSpPr>
        <p:spPr/>
        <p:txBody>
          <a:bodyPr/>
          <a:lstStyle/>
          <a:p>
            <a:fld id="{786D7D0F-3A27-45D3-AB4A-EEE967871401}" type="slidenum">
              <a:rPr lang="en-US" smtClean="0"/>
              <a:t>14</a:t>
            </a:fld>
            <a:endParaRPr lang="en-US" dirty="0"/>
          </a:p>
        </p:txBody>
      </p:sp>
      <p:sp>
        <p:nvSpPr>
          <p:cNvPr id="6" name="TextBox 5">
            <a:extLst>
              <a:ext uri="{FF2B5EF4-FFF2-40B4-BE49-F238E27FC236}">
                <a16:creationId xmlns:a16="http://schemas.microsoft.com/office/drawing/2014/main" id="{355CEACD-1916-F8C4-7F1A-B37522E03302}"/>
              </a:ext>
            </a:extLst>
          </p:cNvPr>
          <p:cNvSpPr txBox="1"/>
          <p:nvPr/>
        </p:nvSpPr>
        <p:spPr>
          <a:xfrm>
            <a:off x="457200" y="1524000"/>
            <a:ext cx="7620000" cy="5909310"/>
          </a:xfrm>
          <a:prstGeom prst="rect">
            <a:avLst/>
          </a:prstGeom>
          <a:noFill/>
        </p:spPr>
        <p:txBody>
          <a:bodyPr wrap="square" rtlCol="0">
            <a:spAutoFit/>
          </a:bodyPr>
          <a:lstStyle/>
          <a:p>
            <a:r>
              <a:rPr lang="en-US" b="0" i="0" dirty="0">
                <a:solidFill>
                  <a:srgbClr val="444444"/>
                </a:solidFill>
                <a:effectLst/>
                <a:latin typeface="Calibri" panose="020F0502020204030204" pitchFamily="34" charset="0"/>
                <a:cs typeface="Calibri" panose="020F0502020204030204" pitchFamily="34" charset="0"/>
              </a:rPr>
              <a:t>MedlinePlus brings together authoritative health information from the National Library of Medicine (NLM), the National Institutes of Health (NIH), and other government agencies and health-related organizations</a:t>
            </a:r>
            <a:r>
              <a:rPr lang="en-US" b="0" i="0" dirty="0">
                <a:solidFill>
                  <a:srgbClr val="444444"/>
                </a:solidFill>
                <a:effectLst/>
                <a:latin typeface="Lucida Grande"/>
              </a:rPr>
              <a:t>.</a:t>
            </a:r>
          </a:p>
          <a:p>
            <a:endParaRPr lang="en-US" dirty="0">
              <a:solidFill>
                <a:srgbClr val="444444"/>
              </a:solidFill>
              <a:latin typeface="Lucida Grande"/>
            </a:endParaRPr>
          </a:p>
          <a:p>
            <a:r>
              <a:rPr lang="en-US" dirty="0">
                <a:solidFill>
                  <a:srgbClr val="444444"/>
                </a:solidFill>
                <a:latin typeface="Lucida Grande"/>
              </a:rPr>
              <a:t>Printable versions in English &amp; Spanish are available on Medline Plus for the following topics (click on hyperlinks):</a:t>
            </a:r>
          </a:p>
          <a:p>
            <a:endParaRPr lang="en-US" dirty="0">
              <a:solidFill>
                <a:srgbClr val="444444"/>
              </a:solidFill>
              <a:latin typeface="Lucida Grande"/>
            </a:endParaRPr>
          </a:p>
          <a:p>
            <a:pPr marL="285750" indent="-285750">
              <a:buFont typeface="Arial" panose="020B0604020202020204" pitchFamily="34" charset="0"/>
              <a:buChar char="•"/>
            </a:pPr>
            <a:r>
              <a:rPr lang="en-US" dirty="0">
                <a:solidFill>
                  <a:srgbClr val="444444"/>
                </a:solidFill>
                <a:latin typeface="Lucida Grande"/>
                <a:hlinkClick r:id="rId2"/>
              </a:rPr>
              <a:t>Health Topics</a:t>
            </a:r>
            <a:r>
              <a:rPr lang="en-US" dirty="0">
                <a:solidFill>
                  <a:srgbClr val="444444"/>
                </a:solidFill>
                <a:latin typeface="Lucida Grande"/>
              </a:rPr>
              <a:t> - symptoms, causes, treatment and prevention for over 1000 diseases, illnesses, health conditions and wellness issues</a:t>
            </a:r>
          </a:p>
          <a:p>
            <a:pPr marL="285750" indent="-285750">
              <a:buFont typeface="Arial" panose="020B0604020202020204" pitchFamily="34" charset="0"/>
              <a:buChar char="•"/>
            </a:pPr>
            <a:r>
              <a:rPr lang="en-US" dirty="0">
                <a:solidFill>
                  <a:srgbClr val="444444"/>
                </a:solidFill>
                <a:latin typeface="Lucida Grande"/>
                <a:hlinkClick r:id="rId3"/>
              </a:rPr>
              <a:t>Medical Tests</a:t>
            </a:r>
            <a:r>
              <a:rPr lang="en-US" dirty="0">
                <a:solidFill>
                  <a:srgbClr val="444444"/>
                </a:solidFill>
                <a:latin typeface="Lucida Grande"/>
              </a:rPr>
              <a:t> – what the test is, why it is ordered, how it will feel and what results mean</a:t>
            </a:r>
          </a:p>
          <a:p>
            <a:pPr marL="285750" indent="-285750">
              <a:buFont typeface="Arial" panose="020B0604020202020204" pitchFamily="34" charset="0"/>
              <a:buChar char="•"/>
            </a:pPr>
            <a:r>
              <a:rPr lang="en-US" dirty="0">
                <a:solidFill>
                  <a:srgbClr val="444444"/>
                </a:solidFill>
                <a:latin typeface="Lucida Grande"/>
                <a:hlinkClick r:id="rId4"/>
              </a:rPr>
              <a:t>Healthy Recipes</a:t>
            </a:r>
            <a:r>
              <a:rPr lang="en-US" dirty="0">
                <a:solidFill>
                  <a:srgbClr val="444444"/>
                </a:solidFill>
                <a:latin typeface="Lucida Grande"/>
              </a:rPr>
              <a:t> – recipes for healthy meals</a:t>
            </a:r>
          </a:p>
          <a:p>
            <a:pPr marL="285750" indent="-285750">
              <a:buFont typeface="Arial" panose="020B0604020202020204" pitchFamily="34" charset="0"/>
              <a:buChar char="•"/>
            </a:pPr>
            <a:r>
              <a:rPr lang="en-US" dirty="0">
                <a:solidFill>
                  <a:srgbClr val="444444"/>
                </a:solidFill>
                <a:latin typeface="Lucida Grande"/>
                <a:hlinkClick r:id="rId5"/>
              </a:rPr>
              <a:t>Videos</a:t>
            </a:r>
            <a:r>
              <a:rPr lang="en-US" dirty="0">
                <a:solidFill>
                  <a:srgbClr val="444444"/>
                </a:solidFill>
                <a:latin typeface="Lucida Grande"/>
              </a:rPr>
              <a:t> – animated videos to explain health and medicine topics</a:t>
            </a:r>
          </a:p>
          <a:p>
            <a:endParaRPr lang="en-US" dirty="0">
              <a:solidFill>
                <a:srgbClr val="444444"/>
              </a:solidFill>
              <a:latin typeface="Lucida Grande"/>
            </a:endParaRPr>
          </a:p>
          <a:p>
            <a:r>
              <a:rPr lang="en-US" dirty="0">
                <a:solidFill>
                  <a:srgbClr val="444444"/>
                </a:solidFill>
                <a:latin typeface="Lucida Grande"/>
              </a:rPr>
              <a:t>Materials linked above are produced by the federal government and therefore </a:t>
            </a:r>
            <a:r>
              <a:rPr lang="en-US" dirty="0">
                <a:solidFill>
                  <a:srgbClr val="444444"/>
                </a:solidFill>
                <a:latin typeface="Lucida Grande"/>
                <a:hlinkClick r:id="rId6"/>
              </a:rPr>
              <a:t>not copyrighted</a:t>
            </a:r>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p>
        </p:txBody>
      </p:sp>
      <p:pic>
        <p:nvPicPr>
          <p:cNvPr id="7" name="Picture 6">
            <a:extLst>
              <a:ext uri="{FF2B5EF4-FFF2-40B4-BE49-F238E27FC236}">
                <a16:creationId xmlns:a16="http://schemas.microsoft.com/office/drawing/2014/main" id="{1F9D24F7-09AF-C21B-9E84-CC5FD2AE1361}"/>
              </a:ext>
            </a:extLst>
          </p:cNvPr>
          <p:cNvPicPr>
            <a:picLocks noChangeAspect="1"/>
          </p:cNvPicPr>
          <p:nvPr/>
        </p:nvPicPr>
        <p:blipFill>
          <a:blip r:embed="rId7"/>
          <a:stretch>
            <a:fillRect/>
          </a:stretch>
        </p:blipFill>
        <p:spPr>
          <a:xfrm>
            <a:off x="4572000" y="5945187"/>
            <a:ext cx="3143250" cy="638175"/>
          </a:xfrm>
          <a:prstGeom prst="rect">
            <a:avLst/>
          </a:prstGeom>
        </p:spPr>
      </p:pic>
    </p:spTree>
    <p:extLst>
      <p:ext uri="{BB962C8B-B14F-4D97-AF65-F5344CB8AC3E}">
        <p14:creationId xmlns:p14="http://schemas.microsoft.com/office/powerpoint/2010/main" val="214808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DDFA-4892-A73F-978C-198DDF6F80B4}"/>
              </a:ext>
            </a:extLst>
          </p:cNvPr>
          <p:cNvSpPr>
            <a:spLocks noGrp="1"/>
          </p:cNvSpPr>
          <p:nvPr>
            <p:ph type="title"/>
          </p:nvPr>
        </p:nvSpPr>
        <p:spPr>
          <a:xfrm>
            <a:off x="457200" y="274638"/>
            <a:ext cx="7696200" cy="1143000"/>
          </a:xfrm>
        </p:spPr>
        <p:txBody>
          <a:bodyPr/>
          <a:lstStyle/>
          <a:p>
            <a:r>
              <a:rPr lang="en-US" sz="4000" b="1" i="1" dirty="0">
                <a:solidFill>
                  <a:srgbClr val="9CBEBD"/>
                </a:solidFill>
              </a:rPr>
              <a:t>Provider Support: </a:t>
            </a:r>
            <a:r>
              <a:rPr lang="en-US" sz="3600" b="1" i="1" dirty="0">
                <a:solidFill>
                  <a:srgbClr val="9CBEBD"/>
                </a:solidFill>
              </a:rPr>
              <a:t>Translated patient education </a:t>
            </a:r>
          </a:p>
        </p:txBody>
      </p:sp>
      <p:sp>
        <p:nvSpPr>
          <p:cNvPr id="3" name="Slide Number Placeholder 2">
            <a:extLst>
              <a:ext uri="{FF2B5EF4-FFF2-40B4-BE49-F238E27FC236}">
                <a16:creationId xmlns:a16="http://schemas.microsoft.com/office/drawing/2014/main" id="{E384DF61-CACC-022A-0FA2-A63261D62B69}"/>
              </a:ext>
            </a:extLst>
          </p:cNvPr>
          <p:cNvSpPr>
            <a:spLocks noGrp="1"/>
          </p:cNvSpPr>
          <p:nvPr>
            <p:ph type="sldNum" sz="quarter" idx="12"/>
          </p:nvPr>
        </p:nvSpPr>
        <p:spPr/>
        <p:txBody>
          <a:bodyPr/>
          <a:lstStyle/>
          <a:p>
            <a:fld id="{786D7D0F-3A27-45D3-AB4A-EEE967871401}" type="slidenum">
              <a:rPr lang="en-US" smtClean="0"/>
              <a:t>15</a:t>
            </a:fld>
            <a:endParaRPr lang="en-US" dirty="0"/>
          </a:p>
        </p:txBody>
      </p:sp>
      <p:sp>
        <p:nvSpPr>
          <p:cNvPr id="6" name="TextBox 5">
            <a:extLst>
              <a:ext uri="{FF2B5EF4-FFF2-40B4-BE49-F238E27FC236}">
                <a16:creationId xmlns:a16="http://schemas.microsoft.com/office/drawing/2014/main" id="{355CEACD-1916-F8C4-7F1A-B37522E03302}"/>
              </a:ext>
            </a:extLst>
          </p:cNvPr>
          <p:cNvSpPr txBox="1"/>
          <p:nvPr/>
        </p:nvSpPr>
        <p:spPr>
          <a:xfrm>
            <a:off x="457200" y="1524000"/>
            <a:ext cx="7620000" cy="4524315"/>
          </a:xfrm>
          <a:prstGeom prst="rect">
            <a:avLst/>
          </a:prstGeom>
          <a:noFill/>
        </p:spPr>
        <p:txBody>
          <a:bodyPr wrap="square" rtlCol="0">
            <a:spAutoFit/>
          </a:bodyPr>
          <a:lstStyle/>
          <a:p>
            <a:endParaRPr lang="en-US" dirty="0">
              <a:solidFill>
                <a:srgbClr val="444444"/>
              </a:solidFill>
              <a:latin typeface="Lucida Grande"/>
            </a:endParaRPr>
          </a:p>
          <a:p>
            <a:r>
              <a:rPr lang="en-US" dirty="0">
                <a:solidFill>
                  <a:srgbClr val="444444"/>
                </a:solidFill>
                <a:latin typeface="Lucida Grande"/>
              </a:rPr>
              <a:t>Other translation tool available are:</a:t>
            </a: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r>
              <a:rPr lang="en-US" b="0" i="0" dirty="0">
                <a:solidFill>
                  <a:srgbClr val="333333"/>
                </a:solidFill>
                <a:effectLst/>
                <a:highlight>
                  <a:srgbClr val="FFFFFF"/>
                </a:highlight>
                <a:latin typeface="Open Sans" panose="020B0606030504020204" pitchFamily="34" charset="0"/>
              </a:rPr>
              <a:t>Visit </a:t>
            </a:r>
            <a:r>
              <a:rPr lang="en-US" b="0" i="0" u="sng" dirty="0">
                <a:solidFill>
                  <a:srgbClr val="E03200"/>
                </a:solidFill>
                <a:effectLst/>
                <a:highlight>
                  <a:srgbClr val="FFFFFF"/>
                </a:highlight>
                <a:latin typeface="Open Sans" panose="020B0606030504020204" pitchFamily="34" charset="0"/>
                <a:hlinkClick r:id="rId2" tooltip="Opens in a new window"/>
              </a:rPr>
              <a:t>X-Plain Health Encyclopedia</a:t>
            </a:r>
            <a:r>
              <a:rPr lang="en-US" b="0" i="0" dirty="0">
                <a:solidFill>
                  <a:srgbClr val="333333"/>
                </a:solidFill>
                <a:effectLst/>
                <a:highlight>
                  <a:srgbClr val="FFFFFF"/>
                </a:highlight>
                <a:latin typeface="Open Sans" panose="020B0606030504020204" pitchFamily="34" charset="0"/>
              </a:rPr>
              <a:t> for a library of health information and resources.</a:t>
            </a:r>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p>
        </p:txBody>
      </p:sp>
      <p:pic>
        <p:nvPicPr>
          <p:cNvPr id="5" name="Picture 4">
            <a:extLst>
              <a:ext uri="{FF2B5EF4-FFF2-40B4-BE49-F238E27FC236}">
                <a16:creationId xmlns:a16="http://schemas.microsoft.com/office/drawing/2014/main" id="{39268514-8859-8B60-8379-C5DD6585D965}"/>
              </a:ext>
            </a:extLst>
          </p:cNvPr>
          <p:cNvPicPr>
            <a:picLocks noChangeAspect="1"/>
          </p:cNvPicPr>
          <p:nvPr/>
        </p:nvPicPr>
        <p:blipFill>
          <a:blip r:embed="rId3"/>
          <a:stretch>
            <a:fillRect/>
          </a:stretch>
        </p:blipFill>
        <p:spPr>
          <a:xfrm>
            <a:off x="524434" y="2514600"/>
            <a:ext cx="2447365" cy="1197920"/>
          </a:xfrm>
          <a:prstGeom prst="rect">
            <a:avLst/>
          </a:prstGeom>
        </p:spPr>
      </p:pic>
    </p:spTree>
    <p:extLst>
      <p:ext uri="{BB962C8B-B14F-4D97-AF65-F5344CB8AC3E}">
        <p14:creationId xmlns:p14="http://schemas.microsoft.com/office/powerpoint/2010/main" val="384312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C42-50EE-4DDA-9E32-9532EFEFDD5F}"/>
              </a:ext>
            </a:extLst>
          </p:cNvPr>
          <p:cNvSpPr>
            <a:spLocks noGrp="1"/>
          </p:cNvSpPr>
          <p:nvPr>
            <p:ph type="ctrTitle"/>
          </p:nvPr>
        </p:nvSpPr>
        <p:spPr>
          <a:xfrm>
            <a:off x="304800" y="838200"/>
            <a:ext cx="7848600" cy="533400"/>
          </a:xfrm>
        </p:spPr>
        <p:txBody>
          <a:bodyPr/>
          <a:lstStyle/>
          <a:p>
            <a:pPr algn="ctr"/>
            <a:r>
              <a:rPr lang="en-US" sz="4000" b="1" i="1" dirty="0">
                <a:solidFill>
                  <a:schemeClr val="accent2"/>
                </a:solidFill>
              </a:rPr>
              <a:t>Provider Support</a:t>
            </a:r>
            <a:r>
              <a:rPr lang="en-US" sz="3600" b="1" i="1" dirty="0">
                <a:solidFill>
                  <a:schemeClr val="accent2"/>
                </a:solidFill>
              </a:rPr>
              <a:t>: Requesting an Interpreter/Translator from iCare</a:t>
            </a:r>
          </a:p>
        </p:txBody>
      </p:sp>
      <p:sp>
        <p:nvSpPr>
          <p:cNvPr id="3" name="Subtitle 2">
            <a:extLst>
              <a:ext uri="{FF2B5EF4-FFF2-40B4-BE49-F238E27FC236}">
                <a16:creationId xmlns:a16="http://schemas.microsoft.com/office/drawing/2014/main" id="{789E5A92-3A0E-3625-35AE-9789BB38DA5C}"/>
              </a:ext>
            </a:extLst>
          </p:cNvPr>
          <p:cNvSpPr>
            <a:spLocks noGrp="1"/>
          </p:cNvSpPr>
          <p:nvPr>
            <p:ph type="subTitle" idx="1"/>
          </p:nvPr>
        </p:nvSpPr>
        <p:spPr>
          <a:xfrm>
            <a:off x="998220" y="1915159"/>
            <a:ext cx="6461760" cy="4272897"/>
          </a:xfrm>
        </p:spPr>
        <p:txBody>
          <a:bodyPr>
            <a:normAutofit fontScale="55000" lnSpcReduction="20000"/>
          </a:bodyPr>
          <a:lstStyle/>
          <a:p>
            <a:r>
              <a:rPr lang="en-US" sz="2200" dirty="0">
                <a:solidFill>
                  <a:schemeClr val="tx1"/>
                </a:solidFill>
              </a:rPr>
              <a:t>Independent Care also provides Interpreter/Translator Agency services and coordinates with providers to assure services are available to meet member needs and protect member rights.</a:t>
            </a:r>
          </a:p>
          <a:p>
            <a:endParaRPr lang="en-US" sz="2200" dirty="0">
              <a:solidFill>
                <a:schemeClr val="tx1"/>
              </a:solidFill>
            </a:endParaRPr>
          </a:p>
          <a:p>
            <a:r>
              <a:rPr lang="en-US" sz="2200" dirty="0">
                <a:solidFill>
                  <a:schemeClr val="tx1"/>
                </a:solidFill>
              </a:rPr>
              <a:t>If a healthcare provider determines an interpreter is needed, please call 414-231-1029 (or toll free: 1-877-333-6820) and include the following information:</a:t>
            </a:r>
          </a:p>
          <a:p>
            <a:endParaRPr lang="en-US" sz="2200" dirty="0">
              <a:solidFill>
                <a:schemeClr val="tx1"/>
              </a:solidFill>
            </a:endParaRPr>
          </a:p>
          <a:p>
            <a:r>
              <a:rPr lang="en-US" sz="2200" dirty="0">
                <a:solidFill>
                  <a:schemeClr val="tx1"/>
                </a:solidFill>
              </a:rPr>
              <a:t>•  Name of member</a:t>
            </a:r>
          </a:p>
          <a:p>
            <a:r>
              <a:rPr lang="en-US" sz="2200" dirty="0">
                <a:solidFill>
                  <a:schemeClr val="tx1"/>
                </a:solidFill>
              </a:rPr>
              <a:t>•  iCare member ID number</a:t>
            </a:r>
          </a:p>
          <a:p>
            <a:r>
              <a:rPr lang="en-US" sz="2200" dirty="0">
                <a:solidFill>
                  <a:schemeClr val="tx1"/>
                </a:solidFill>
              </a:rPr>
              <a:t>•  Date of appointment including length of visit</a:t>
            </a:r>
          </a:p>
          <a:p>
            <a:r>
              <a:rPr lang="en-US" sz="2200" dirty="0">
                <a:solidFill>
                  <a:schemeClr val="tx1"/>
                </a:solidFill>
              </a:rPr>
              <a:t>•  Language being requested</a:t>
            </a:r>
          </a:p>
          <a:p>
            <a:r>
              <a:rPr lang="en-US" sz="2200" dirty="0">
                <a:solidFill>
                  <a:schemeClr val="tx1"/>
                </a:solidFill>
              </a:rPr>
              <a:t>•  Healthcare provider contact (name, address, suite number and phone number)</a:t>
            </a:r>
          </a:p>
          <a:p>
            <a:r>
              <a:rPr lang="en-US" sz="2200" dirty="0">
                <a:solidFill>
                  <a:schemeClr val="tx1"/>
                </a:solidFill>
              </a:rPr>
              <a:t>•  Contact name and phone number of person at the healthcare provider</a:t>
            </a:r>
          </a:p>
          <a:p>
            <a:endParaRPr lang="en-US" sz="2200" dirty="0">
              <a:solidFill>
                <a:schemeClr val="tx1"/>
              </a:solidFill>
            </a:endParaRPr>
          </a:p>
          <a:p>
            <a:endParaRPr lang="en-US" sz="2200" dirty="0">
              <a:solidFill>
                <a:schemeClr val="tx1"/>
              </a:solidFill>
            </a:endParaRPr>
          </a:p>
          <a:p>
            <a:r>
              <a:rPr lang="en-US" sz="2200" dirty="0">
                <a:solidFill>
                  <a:schemeClr val="tx1"/>
                </a:solidFill>
              </a:rPr>
              <a:t>Once an interpreter is identified for the appointment, the interpreter/translator agency will</a:t>
            </a:r>
          </a:p>
          <a:p>
            <a:r>
              <a:rPr lang="en-US" sz="2200" dirty="0">
                <a:solidFill>
                  <a:schemeClr val="tx1"/>
                </a:solidFill>
              </a:rPr>
              <a:t>provide the name of the interpreter to iCare Provider Services . iCare will in turn provide </a:t>
            </a:r>
          </a:p>
          <a:p>
            <a:r>
              <a:rPr lang="en-US" sz="2200" dirty="0">
                <a:solidFill>
                  <a:schemeClr val="tx1"/>
                </a:solidFill>
              </a:rPr>
              <a:t>confirmation to the healthcare provider including the name and contact information for the agency and interpreter. If an interpreter is not available, notice is provided by phone or e-mail to the requester.</a:t>
            </a:r>
          </a:p>
          <a:p>
            <a:endParaRPr lang="en-US" sz="1800" dirty="0">
              <a:solidFill>
                <a:schemeClr val="tx1"/>
              </a:solidFill>
            </a:endParaRPr>
          </a:p>
        </p:txBody>
      </p:sp>
      <p:sp>
        <p:nvSpPr>
          <p:cNvPr id="4" name="Slide Number Placeholder 3">
            <a:extLst>
              <a:ext uri="{FF2B5EF4-FFF2-40B4-BE49-F238E27FC236}">
                <a16:creationId xmlns:a16="http://schemas.microsoft.com/office/drawing/2014/main" id="{50D575E1-8B71-42AC-2DDA-771D297D8EC9}"/>
              </a:ext>
            </a:extLst>
          </p:cNvPr>
          <p:cNvSpPr>
            <a:spLocks noGrp="1"/>
          </p:cNvSpPr>
          <p:nvPr>
            <p:ph type="sldNum" sz="quarter" idx="12"/>
          </p:nvPr>
        </p:nvSpPr>
        <p:spPr/>
        <p:txBody>
          <a:bodyPr/>
          <a:lstStyle/>
          <a:p>
            <a:fld id="{786D7D0F-3A27-45D3-AB4A-EEE967871401}" type="slidenum">
              <a:rPr lang="en-US" smtClean="0"/>
              <a:t>16</a:t>
            </a:fld>
            <a:endParaRPr lang="en-US" dirty="0"/>
          </a:p>
        </p:txBody>
      </p:sp>
    </p:spTree>
    <p:extLst>
      <p:ext uri="{BB962C8B-B14F-4D97-AF65-F5344CB8AC3E}">
        <p14:creationId xmlns:p14="http://schemas.microsoft.com/office/powerpoint/2010/main" val="135394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i="1" dirty="0">
                <a:solidFill>
                  <a:schemeClr val="accent2"/>
                </a:solidFill>
              </a:rPr>
              <a:t>Major Health Care Systems in the </a:t>
            </a:r>
            <a:r>
              <a:rPr lang="en-US" sz="4400" b="1" i="1" dirty="0" err="1">
                <a:solidFill>
                  <a:schemeClr val="accent2"/>
                </a:solidFill>
              </a:rPr>
              <a:t>iCare</a:t>
            </a:r>
            <a:r>
              <a:rPr lang="en-US" sz="4400" b="1" i="1" dirty="0">
                <a:solidFill>
                  <a:schemeClr val="accent2"/>
                </a:solidFill>
              </a:rPr>
              <a:t> Provider Network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0010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54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7295-A68A-4B4D-BEB0-E516F8297EDA}"/>
              </a:ext>
            </a:extLst>
          </p:cNvPr>
          <p:cNvSpPr>
            <a:spLocks noGrp="1"/>
          </p:cNvSpPr>
          <p:nvPr>
            <p:ph type="title"/>
          </p:nvPr>
        </p:nvSpPr>
        <p:spPr/>
        <p:txBody>
          <a:bodyPr/>
          <a:lstStyle/>
          <a:p>
            <a:r>
              <a:rPr lang="en-US" dirty="0"/>
              <a:t>Clinical Practice Guidelines Excerpt </a:t>
            </a:r>
            <a:r>
              <a:rPr lang="en-US" sz="3600" dirty="0"/>
              <a:t>(CPG) </a:t>
            </a:r>
          </a:p>
        </p:txBody>
      </p:sp>
      <p:sp>
        <p:nvSpPr>
          <p:cNvPr id="3" name="Content Placeholder 2">
            <a:extLst>
              <a:ext uri="{FF2B5EF4-FFF2-40B4-BE49-F238E27FC236}">
                <a16:creationId xmlns:a16="http://schemas.microsoft.com/office/drawing/2014/main" id="{A4F75410-09F3-4CE6-87D5-2C46AB171879}"/>
              </a:ext>
            </a:extLst>
          </p:cNvPr>
          <p:cNvSpPr>
            <a:spLocks noGrp="1"/>
          </p:cNvSpPr>
          <p:nvPr>
            <p:ph idx="1"/>
          </p:nvPr>
        </p:nvSpPr>
        <p:spPr/>
        <p:txBody>
          <a:bodyPr>
            <a:normAutofit fontScale="92500" lnSpcReduction="10000"/>
          </a:bodyPr>
          <a:lstStyle/>
          <a:p>
            <a:r>
              <a:rPr lang="en-US" sz="2000" i="1" dirty="0"/>
              <a:t>iCare </a:t>
            </a:r>
            <a:r>
              <a:rPr lang="en-US" sz="2000" dirty="0"/>
              <a:t>is dedicated to enriching the quality of clinical care provided to our members by our staff and contracted providers. </a:t>
            </a:r>
          </a:p>
          <a:p>
            <a:r>
              <a:rPr lang="en-US" sz="2000" dirty="0"/>
              <a:t>CPG are for</a:t>
            </a:r>
            <a:r>
              <a:rPr lang="en-US" sz="2000" i="1" dirty="0"/>
              <a:t> </a:t>
            </a:r>
            <a:r>
              <a:rPr lang="en-US" sz="2000" dirty="0"/>
              <a:t>the explicit purpose of disseminating peer-reviewed, evidence-based practice recommendations to enhance the quality and consistency of care delivered to all patients, regardless of payor source.</a:t>
            </a:r>
          </a:p>
          <a:p>
            <a:r>
              <a:rPr lang="en-US" sz="2000" dirty="0"/>
              <a:t>CPG</a:t>
            </a:r>
            <a:r>
              <a:rPr lang="en-US" sz="2000" i="1" dirty="0"/>
              <a:t> </a:t>
            </a:r>
            <a:r>
              <a:rPr lang="en-US" sz="2000" dirty="0"/>
              <a:t>support providers in treating chronic disease, providing preventative care, and facilitating provider-member interactions</a:t>
            </a:r>
          </a:p>
          <a:p>
            <a:r>
              <a:rPr lang="en-US" dirty="0"/>
              <a:t>Information on CPG applies to all providers of care to iCare members</a:t>
            </a:r>
          </a:p>
          <a:p>
            <a:pPr lvl="1"/>
            <a:r>
              <a:rPr lang="en-US" dirty="0"/>
              <a:t>CPG are reviewed annually and is updated no less than every two years, or as national guidelines change. Updates to the Clinical Practice Guidelines are reviewed by the Credentials Review Committee</a:t>
            </a:r>
            <a:endParaRPr lang="en-US" sz="1800" i="1" dirty="0"/>
          </a:p>
        </p:txBody>
      </p:sp>
      <p:sp>
        <p:nvSpPr>
          <p:cNvPr id="4" name="Slide Number Placeholder 3">
            <a:extLst>
              <a:ext uri="{FF2B5EF4-FFF2-40B4-BE49-F238E27FC236}">
                <a16:creationId xmlns:a16="http://schemas.microsoft.com/office/drawing/2014/main" id="{7EC9C4B3-556B-4467-802A-FBE2F974C89A}"/>
              </a:ext>
            </a:extLst>
          </p:cNvPr>
          <p:cNvSpPr>
            <a:spLocks noGrp="1"/>
          </p:cNvSpPr>
          <p:nvPr>
            <p:ph type="sldNum" sz="quarter" idx="12"/>
          </p:nvPr>
        </p:nvSpPr>
        <p:spPr/>
        <p:txBody>
          <a:bodyPr/>
          <a:lstStyle/>
          <a:p>
            <a:fld id="{786D7D0F-3A27-45D3-AB4A-EEE967871401}" type="slidenum">
              <a:rPr lang="en-US" smtClean="0"/>
              <a:t>18</a:t>
            </a:fld>
            <a:endParaRPr lang="en-US" dirty="0"/>
          </a:p>
        </p:txBody>
      </p:sp>
    </p:spTree>
    <p:extLst>
      <p:ext uri="{BB962C8B-B14F-4D97-AF65-F5344CB8AC3E}">
        <p14:creationId xmlns:p14="http://schemas.microsoft.com/office/powerpoint/2010/main" val="213578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63B3-08DB-47CA-97EF-32E290274528}"/>
              </a:ext>
            </a:extLst>
          </p:cNvPr>
          <p:cNvSpPr>
            <a:spLocks noGrp="1"/>
          </p:cNvSpPr>
          <p:nvPr>
            <p:ph type="title"/>
          </p:nvPr>
        </p:nvSpPr>
        <p:spPr/>
        <p:txBody>
          <a:bodyPr/>
          <a:lstStyle/>
          <a:p>
            <a:r>
              <a:rPr lang="en-US" dirty="0"/>
              <a:t>Clinical Practice Guidelines Excerpt </a:t>
            </a:r>
            <a:r>
              <a:rPr lang="en-US" sz="3600" dirty="0"/>
              <a:t>(CPG)</a:t>
            </a:r>
          </a:p>
        </p:txBody>
      </p:sp>
      <p:sp>
        <p:nvSpPr>
          <p:cNvPr id="3" name="Content Placeholder 2">
            <a:extLst>
              <a:ext uri="{FF2B5EF4-FFF2-40B4-BE49-F238E27FC236}">
                <a16:creationId xmlns:a16="http://schemas.microsoft.com/office/drawing/2014/main" id="{9A64B74B-EB76-4366-A1AC-B988426A048F}"/>
              </a:ext>
            </a:extLst>
          </p:cNvPr>
          <p:cNvSpPr>
            <a:spLocks noGrp="1"/>
          </p:cNvSpPr>
          <p:nvPr>
            <p:ph idx="1"/>
          </p:nvPr>
        </p:nvSpPr>
        <p:spPr/>
        <p:txBody>
          <a:bodyPr/>
          <a:lstStyle/>
          <a:p>
            <a:r>
              <a:rPr lang="en-US" dirty="0"/>
              <a:t>All CPG recommended by </a:t>
            </a:r>
            <a:r>
              <a:rPr lang="en-US" i="1" dirty="0"/>
              <a:t>i</a:t>
            </a:r>
            <a:r>
              <a:rPr lang="en-US" dirty="0"/>
              <a:t>Care are based on national medical association and health organization recommendations and are aligned with national STAR initiative metrics for MCOs. </a:t>
            </a:r>
          </a:p>
          <a:p>
            <a:r>
              <a:rPr lang="en-US" dirty="0"/>
              <a:t>Electronic-based provider newsletters and other forms of web-based provider information outlets are additional resources that iCare may use at its discretion to inform providers of new or updated policies on an as-needed basis</a:t>
            </a:r>
          </a:p>
          <a:p>
            <a:r>
              <a:rPr lang="en-US" b="1" dirty="0"/>
              <a:t>Full guidelines and information regarding CPG and their updates are posted on iCare’s provider website</a:t>
            </a:r>
          </a:p>
          <a:p>
            <a:endParaRPr lang="en-US" dirty="0"/>
          </a:p>
        </p:txBody>
      </p:sp>
      <p:sp>
        <p:nvSpPr>
          <p:cNvPr id="4" name="Slide Number Placeholder 3">
            <a:extLst>
              <a:ext uri="{FF2B5EF4-FFF2-40B4-BE49-F238E27FC236}">
                <a16:creationId xmlns:a16="http://schemas.microsoft.com/office/drawing/2014/main" id="{A011850C-0713-4C49-98ED-1AC105D9135B}"/>
              </a:ext>
            </a:extLst>
          </p:cNvPr>
          <p:cNvSpPr>
            <a:spLocks noGrp="1"/>
          </p:cNvSpPr>
          <p:nvPr>
            <p:ph type="sldNum" sz="quarter" idx="12"/>
          </p:nvPr>
        </p:nvSpPr>
        <p:spPr/>
        <p:txBody>
          <a:bodyPr/>
          <a:lstStyle/>
          <a:p>
            <a:fld id="{786D7D0F-3A27-45D3-AB4A-EEE967871401}" type="slidenum">
              <a:rPr lang="en-US" smtClean="0"/>
              <a:t>19</a:t>
            </a:fld>
            <a:endParaRPr lang="en-US" dirty="0"/>
          </a:p>
        </p:txBody>
      </p:sp>
    </p:spTree>
    <p:extLst>
      <p:ext uri="{BB962C8B-B14F-4D97-AF65-F5344CB8AC3E}">
        <p14:creationId xmlns:p14="http://schemas.microsoft.com/office/powerpoint/2010/main" val="303083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Living Our Mission</a:t>
            </a:r>
          </a:p>
        </p:txBody>
      </p:sp>
      <p:sp>
        <p:nvSpPr>
          <p:cNvPr id="3" name="Content Placeholder 2"/>
          <p:cNvSpPr>
            <a:spLocks noGrp="1"/>
          </p:cNvSpPr>
          <p:nvPr>
            <p:ph idx="1"/>
          </p:nvPr>
        </p:nvSpPr>
        <p:spPr>
          <a:xfrm>
            <a:off x="457200" y="1524000"/>
            <a:ext cx="7620000" cy="4800600"/>
          </a:xfrm>
        </p:spPr>
        <p:txBody>
          <a:bodyPr>
            <a:normAutofit/>
          </a:bodyPr>
          <a:lstStyle/>
          <a:p>
            <a:pPr marL="0" indent="0">
              <a:buNone/>
            </a:pPr>
            <a:r>
              <a:rPr lang="en-US" dirty="0">
                <a:cs typeface="Times New Roman" panose="02020603050405020304" pitchFamily="18" charset="0"/>
              </a:rPr>
              <a:t>“The Mission of </a:t>
            </a:r>
            <a:r>
              <a:rPr lang="en-US" i="1" dirty="0">
                <a:cs typeface="Times New Roman" panose="02020603050405020304" pitchFamily="18" charset="0"/>
              </a:rPr>
              <a:t>i</a:t>
            </a:r>
            <a:r>
              <a:rPr lang="en-US" dirty="0">
                <a:cs typeface="Times New Roman" panose="02020603050405020304" pitchFamily="18" charset="0"/>
              </a:rPr>
              <a:t>Care is to secure the wellness of persons with complex medical and behavioral conditions, respecting their dignity and the values of caring stakeholders.”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9108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i="1" dirty="0">
                <a:solidFill>
                  <a:schemeClr val="accent2"/>
                </a:solidFill>
                <a:cs typeface="Times New Roman" panose="02020603050405020304" pitchFamily="18" charset="0"/>
              </a:rPr>
              <a:t>Statements of Deficiency &amp; Background Checks</a:t>
            </a:r>
            <a:br>
              <a:rPr lang="en-US" sz="4400" b="1" i="1" dirty="0">
                <a:solidFill>
                  <a:schemeClr val="accent2"/>
                </a:solidFill>
                <a:cs typeface="Times New Roman" panose="02020603050405020304" pitchFamily="18" charset="0"/>
              </a:rPr>
            </a:br>
            <a:r>
              <a:rPr lang="en-US" sz="1600" b="1" i="1" dirty="0">
                <a:solidFill>
                  <a:schemeClr val="accent2"/>
                </a:solidFill>
                <a:cs typeface="Times New Roman" panose="02020603050405020304" pitchFamily="18" charset="0"/>
              </a:rPr>
              <a:t>Pertains to all Division of Quality Assurance Regulated Providers such as: AFH, Home Health Agencies, Skilled Nursing Facilities, </a:t>
            </a:r>
            <a:r>
              <a:rPr lang="en-US" sz="1600" b="1" i="1" dirty="0" err="1">
                <a:solidFill>
                  <a:schemeClr val="accent2"/>
                </a:solidFill>
                <a:cs typeface="Times New Roman" panose="02020603050405020304" pitchFamily="18" charset="0"/>
              </a:rPr>
              <a:t>etc</a:t>
            </a:r>
            <a:endParaRPr lang="en-US" sz="4400" dirty="0">
              <a:solidFill>
                <a:srgbClr val="FF0000"/>
              </a:solidFill>
              <a:cs typeface="Times New Roman" panose="02020603050405020304" pitchFamily="18" charset="0"/>
            </a:endParaRPr>
          </a:p>
        </p:txBody>
      </p:sp>
      <p:sp>
        <p:nvSpPr>
          <p:cNvPr id="2" name="Content Placeholder 1"/>
          <p:cNvSpPr>
            <a:spLocks noGrp="1"/>
          </p:cNvSpPr>
          <p:nvPr>
            <p:ph idx="1"/>
          </p:nvPr>
        </p:nvSpPr>
        <p:spPr>
          <a:xfrm>
            <a:off x="457200" y="1752600"/>
            <a:ext cx="7620000" cy="4648200"/>
          </a:xfrm>
        </p:spPr>
        <p:txBody>
          <a:bodyPr>
            <a:normAutofit fontScale="92500" lnSpcReduction="10000"/>
          </a:bodyPr>
          <a:lstStyle/>
          <a:p>
            <a:r>
              <a:rPr lang="en-US" dirty="0">
                <a:cs typeface="Times New Roman" panose="02020603050405020304" pitchFamily="18" charset="0"/>
              </a:rPr>
              <a:t>The Division of Quality Assurance (DQA) is responsible for assuring the safety, welfare and health of persons using health and community care provider services in Wisconsin</a:t>
            </a:r>
          </a:p>
          <a:p>
            <a:pPr lvl="1"/>
            <a:r>
              <a:rPr lang="en-US" dirty="0">
                <a:cs typeface="Times New Roman" panose="02020603050405020304" pitchFamily="18" charset="0"/>
              </a:rPr>
              <a:t>All deficiencies are posted on the DQA website for public access</a:t>
            </a:r>
          </a:p>
          <a:p>
            <a:pPr lvl="2"/>
            <a:r>
              <a:rPr lang="en-US" dirty="0">
                <a:cs typeface="Times New Roman" panose="02020603050405020304" pitchFamily="18" charset="0"/>
                <a:hlinkClick r:id="rId3"/>
              </a:rPr>
              <a:t>https://www.dhs.wisconsin.gov/dqa/index.htm</a:t>
            </a:r>
            <a:r>
              <a:rPr lang="en-US" dirty="0">
                <a:cs typeface="Times New Roman" panose="02020603050405020304" pitchFamily="18" charset="0"/>
              </a:rPr>
              <a:t> </a:t>
            </a:r>
          </a:p>
          <a:p>
            <a:r>
              <a:rPr lang="en-US" dirty="0">
                <a:cs typeface="Times New Roman" panose="02020603050405020304" pitchFamily="18" charset="0"/>
              </a:rPr>
              <a:t>iCare’s Quality Department performs ongoing monitoring of DQA Statements of Deficiency (SOD) for all contracted organizations that are regulated by the DQA</a:t>
            </a:r>
          </a:p>
          <a:p>
            <a:pPr lvl="1"/>
            <a:r>
              <a:rPr lang="en-US" i="1" dirty="0">
                <a:cs typeface="Times New Roman" panose="02020603050405020304" pitchFamily="18" charset="0"/>
              </a:rPr>
              <a:t>Examples include, but are not limited to: Home health agencies, AFHs, CBRFs, Skilled Nursing Facilities, </a:t>
            </a:r>
            <a:r>
              <a:rPr lang="en-US" i="1" dirty="0" err="1">
                <a:cs typeface="Times New Roman" panose="02020603050405020304" pitchFamily="18" charset="0"/>
              </a:rPr>
              <a:t>etc</a:t>
            </a:r>
            <a:endParaRPr lang="en-US" dirty="0">
              <a:cs typeface="Times New Roman" panose="02020603050405020304" pitchFamily="18" charset="0"/>
            </a:endParaRPr>
          </a:p>
          <a:p>
            <a:r>
              <a:rPr lang="en-US" dirty="0">
                <a:cs typeface="Times New Roman" panose="02020603050405020304" pitchFamily="18" charset="0"/>
              </a:rPr>
              <a:t>If an organization has recently had an SOD that is deemed to be medium or high risk, they may be required to submit documentation to iCare to show that they are in compliance with any corrective actions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86719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4DE9-7DC3-47AC-8E2C-56AB6E707B32}"/>
              </a:ext>
            </a:extLst>
          </p:cNvPr>
          <p:cNvSpPr>
            <a:spLocks noGrp="1"/>
          </p:cNvSpPr>
          <p:nvPr>
            <p:ph type="title"/>
          </p:nvPr>
        </p:nvSpPr>
        <p:spPr/>
        <p:txBody>
          <a:bodyPr/>
          <a:lstStyle/>
          <a:p>
            <a:r>
              <a:rPr lang="en-US" b="1" i="1" dirty="0"/>
              <a:t>Caregiver Background Checks</a:t>
            </a:r>
          </a:p>
        </p:txBody>
      </p:sp>
      <p:sp>
        <p:nvSpPr>
          <p:cNvPr id="3" name="Content Placeholder 2">
            <a:extLst>
              <a:ext uri="{FF2B5EF4-FFF2-40B4-BE49-F238E27FC236}">
                <a16:creationId xmlns:a16="http://schemas.microsoft.com/office/drawing/2014/main" id="{1C7DFF95-7701-4631-BF28-6252A8FE91B9}"/>
              </a:ext>
            </a:extLst>
          </p:cNvPr>
          <p:cNvSpPr>
            <a:spLocks noGrp="1"/>
          </p:cNvSpPr>
          <p:nvPr>
            <p:ph idx="1"/>
          </p:nvPr>
        </p:nvSpPr>
        <p:spPr/>
        <p:txBody>
          <a:bodyPr/>
          <a:lstStyle/>
          <a:p>
            <a:r>
              <a:rPr lang="en-US" dirty="0">
                <a:cs typeface="Times New Roman" panose="02020603050405020304" pitchFamily="18" charset="0"/>
              </a:rPr>
              <a:t>Organizational providers who are not regulated by DQA or the Department of Health Services, and have staff who will be providing ‘Direct and Regular Care’ to our Members are required to comply with Caregiver Background Checks (CBC)</a:t>
            </a:r>
          </a:p>
          <a:p>
            <a:pPr lvl="1"/>
            <a:r>
              <a:rPr lang="en-US" i="1" dirty="0">
                <a:cs typeface="Times New Roman" panose="02020603050405020304" pitchFamily="18" charset="0"/>
              </a:rPr>
              <a:t>Examples include, but are not limited to: Respite, Supportive Home Care, Adaptive Aids, etc.</a:t>
            </a:r>
          </a:p>
          <a:p>
            <a:r>
              <a:rPr lang="en-US" i="1" dirty="0">
                <a:cs typeface="Times New Roman" panose="02020603050405020304" pitchFamily="18" charset="0"/>
              </a:rPr>
              <a:t>i</a:t>
            </a:r>
            <a:r>
              <a:rPr lang="en-US" dirty="0">
                <a:cs typeface="Times New Roman" panose="02020603050405020304" pitchFamily="18" charset="0"/>
              </a:rPr>
              <a:t>Care conducts </a:t>
            </a:r>
            <a:r>
              <a:rPr lang="en-US" dirty="0" err="1">
                <a:cs typeface="Times New Roman" panose="02020603050405020304" pitchFamily="18" charset="0"/>
              </a:rPr>
              <a:t>recredentialing</a:t>
            </a:r>
            <a:r>
              <a:rPr lang="en-US" dirty="0">
                <a:cs typeface="Times New Roman" panose="02020603050405020304" pitchFamily="18" charset="0"/>
              </a:rPr>
              <a:t> of all contracted organizations every 3 years, at which time the non-regulated providers meeting the description above are required to undergo a      re-review of their caregiver background check review process</a:t>
            </a:r>
            <a:endParaRPr lang="en-US" dirty="0"/>
          </a:p>
        </p:txBody>
      </p:sp>
      <p:sp>
        <p:nvSpPr>
          <p:cNvPr id="4" name="Slide Number Placeholder 3">
            <a:extLst>
              <a:ext uri="{FF2B5EF4-FFF2-40B4-BE49-F238E27FC236}">
                <a16:creationId xmlns:a16="http://schemas.microsoft.com/office/drawing/2014/main" id="{07ACAFA6-A330-4451-8FB3-3D13D7C2DC55}"/>
              </a:ext>
            </a:extLst>
          </p:cNvPr>
          <p:cNvSpPr>
            <a:spLocks noGrp="1"/>
          </p:cNvSpPr>
          <p:nvPr>
            <p:ph type="sldNum" sz="quarter" idx="12"/>
          </p:nvPr>
        </p:nvSpPr>
        <p:spPr/>
        <p:txBody>
          <a:bodyPr/>
          <a:lstStyle/>
          <a:p>
            <a:fld id="{786D7D0F-3A27-45D3-AB4A-EEE967871401}" type="slidenum">
              <a:rPr lang="en-US" smtClean="0"/>
              <a:t>21</a:t>
            </a:fld>
            <a:endParaRPr lang="en-US" dirty="0"/>
          </a:p>
        </p:txBody>
      </p:sp>
    </p:spTree>
    <p:extLst>
      <p:ext uri="{BB962C8B-B14F-4D97-AF65-F5344CB8AC3E}">
        <p14:creationId xmlns:p14="http://schemas.microsoft.com/office/powerpoint/2010/main" val="170067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4400" b="1" i="1" dirty="0">
                <a:solidFill>
                  <a:schemeClr val="accent2"/>
                </a:solidFill>
                <a:cs typeface="Times New Roman" panose="02020603050405020304" pitchFamily="18" charset="0"/>
              </a:rPr>
              <a:t>5 Star Measure – CMS</a:t>
            </a:r>
            <a:endParaRPr lang="en-US" sz="4400" b="1" i="1" dirty="0">
              <a:solidFill>
                <a:srgbClr val="FF0000"/>
              </a:solidFill>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Centers for Medicare &amp; Medicaid Services (CMS) rates health plans like ours on a scale of 1-5 stars</a:t>
            </a:r>
          </a:p>
          <a:p>
            <a:r>
              <a:rPr lang="en-US" dirty="0">
                <a:cs typeface="Times New Roman" panose="02020603050405020304" pitchFamily="18" charset="0"/>
              </a:rPr>
              <a:t>Star ratings are based on over 50 quality measures mainly from the following:</a:t>
            </a:r>
          </a:p>
          <a:p>
            <a:pPr lvl="1"/>
            <a:r>
              <a:rPr lang="en-US" dirty="0">
                <a:cs typeface="Times New Roman" panose="02020603050405020304" pitchFamily="18" charset="0"/>
              </a:rPr>
              <a:t>CAHPS (Consumer Assessment of Healthcare Providers &amp; Systems)</a:t>
            </a:r>
          </a:p>
          <a:p>
            <a:pPr lvl="1"/>
            <a:r>
              <a:rPr lang="en-US" dirty="0">
                <a:cs typeface="Times New Roman" panose="02020603050405020304" pitchFamily="18" charset="0"/>
              </a:rPr>
              <a:t>HOS (Health Outcome Survey)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83744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C2D8-4415-4647-9373-BAA6FEBB6B3E}"/>
              </a:ext>
            </a:extLst>
          </p:cNvPr>
          <p:cNvSpPr>
            <a:spLocks noGrp="1"/>
          </p:cNvSpPr>
          <p:nvPr>
            <p:ph type="title"/>
          </p:nvPr>
        </p:nvSpPr>
        <p:spPr/>
        <p:txBody>
          <a:bodyPr/>
          <a:lstStyle/>
          <a:p>
            <a:r>
              <a:rPr lang="en-US" b="1" i="1" dirty="0">
                <a:cs typeface="Times New Roman" panose="02020603050405020304" pitchFamily="18" charset="0"/>
              </a:rPr>
              <a:t>5 Star Measure </a:t>
            </a:r>
            <a:r>
              <a:rPr lang="en-US" sz="1600" b="1" i="1" dirty="0">
                <a:cs typeface="Times New Roman" panose="02020603050405020304" pitchFamily="18" charset="0"/>
              </a:rPr>
              <a:t>(Continued)</a:t>
            </a:r>
            <a:endParaRPr lang="en-US" dirty="0"/>
          </a:p>
        </p:txBody>
      </p:sp>
      <p:sp>
        <p:nvSpPr>
          <p:cNvPr id="3" name="Content Placeholder 2">
            <a:extLst>
              <a:ext uri="{FF2B5EF4-FFF2-40B4-BE49-F238E27FC236}">
                <a16:creationId xmlns:a16="http://schemas.microsoft.com/office/drawing/2014/main" id="{754C80AC-CBAD-4373-958C-60408B092A30}"/>
              </a:ext>
            </a:extLst>
          </p:cNvPr>
          <p:cNvSpPr>
            <a:spLocks noGrp="1"/>
          </p:cNvSpPr>
          <p:nvPr>
            <p:ph idx="1"/>
          </p:nvPr>
        </p:nvSpPr>
        <p:spPr/>
        <p:txBody>
          <a:bodyPr>
            <a:normAutofit fontScale="92500" lnSpcReduction="10000"/>
          </a:bodyPr>
          <a:lstStyle/>
          <a:p>
            <a:pPr marL="114300" indent="0">
              <a:buNone/>
            </a:pPr>
            <a:r>
              <a:rPr lang="en-US" dirty="0">
                <a:cs typeface="Times New Roman" panose="02020603050405020304" pitchFamily="18" charset="0"/>
              </a:rPr>
              <a:t>HEDIS (Health Exchange Data Information Set)</a:t>
            </a:r>
          </a:p>
          <a:p>
            <a:r>
              <a:rPr lang="en-US" sz="2400" dirty="0"/>
              <a:t>1 in 5 Medicare patients are readmitted to a hospital within 30 days of discharge due to:</a:t>
            </a:r>
          </a:p>
          <a:p>
            <a:pPr lvl="1"/>
            <a:r>
              <a:rPr lang="en-US" sz="2200" dirty="0"/>
              <a:t>Medication discrepancies</a:t>
            </a:r>
          </a:p>
          <a:p>
            <a:pPr lvl="1"/>
            <a:r>
              <a:rPr lang="en-US" sz="2200" dirty="0"/>
              <a:t>Discharge instruction/order confusion</a:t>
            </a:r>
          </a:p>
          <a:p>
            <a:pPr lvl="1"/>
            <a:r>
              <a:rPr lang="en-US" sz="2200" dirty="0"/>
              <a:t>Lack of home support</a:t>
            </a:r>
          </a:p>
          <a:p>
            <a:pPr lvl="1"/>
            <a:r>
              <a:rPr lang="en-US" sz="2200" dirty="0"/>
              <a:t>Lack of provider follow-up appointments</a:t>
            </a:r>
          </a:p>
          <a:p>
            <a:r>
              <a:rPr lang="en-US" sz="2400" dirty="0"/>
              <a:t>To help resolve this and to achieve our measures:</a:t>
            </a:r>
          </a:p>
          <a:p>
            <a:pPr lvl="1"/>
            <a:r>
              <a:rPr lang="en-US" sz="2200" dirty="0"/>
              <a:t>Primary Care Physician/MD’s should complete a medication reconciliation post-hospitalization discharge (MRP) with all patients </a:t>
            </a:r>
          </a:p>
          <a:p>
            <a:pPr lvl="2"/>
            <a:r>
              <a:rPr lang="en-US" dirty="0"/>
              <a:t>Medical record documentation should indicate MRP</a:t>
            </a:r>
          </a:p>
          <a:p>
            <a:pPr lvl="1"/>
            <a:r>
              <a:rPr lang="en-US" sz="2200" dirty="0"/>
              <a:t>Post discharge follow up should be completed within 7 days</a:t>
            </a:r>
          </a:p>
          <a:p>
            <a:endParaRPr lang="en-US" dirty="0"/>
          </a:p>
        </p:txBody>
      </p:sp>
      <p:sp>
        <p:nvSpPr>
          <p:cNvPr id="4" name="Slide Number Placeholder 3">
            <a:extLst>
              <a:ext uri="{FF2B5EF4-FFF2-40B4-BE49-F238E27FC236}">
                <a16:creationId xmlns:a16="http://schemas.microsoft.com/office/drawing/2014/main" id="{C251557A-AFAE-4642-BAF2-4D3E04D0DF00}"/>
              </a:ext>
            </a:extLst>
          </p:cNvPr>
          <p:cNvSpPr>
            <a:spLocks noGrp="1"/>
          </p:cNvSpPr>
          <p:nvPr>
            <p:ph type="sldNum" sz="quarter" idx="12"/>
          </p:nvPr>
        </p:nvSpPr>
        <p:spPr/>
        <p:txBody>
          <a:bodyPr/>
          <a:lstStyle/>
          <a:p>
            <a:fld id="{786D7D0F-3A27-45D3-AB4A-EEE967871401}" type="slidenum">
              <a:rPr lang="en-US" smtClean="0"/>
              <a:t>23</a:t>
            </a:fld>
            <a:endParaRPr lang="en-US" dirty="0"/>
          </a:p>
        </p:txBody>
      </p:sp>
    </p:spTree>
    <p:extLst>
      <p:ext uri="{BB962C8B-B14F-4D97-AF65-F5344CB8AC3E}">
        <p14:creationId xmlns:p14="http://schemas.microsoft.com/office/powerpoint/2010/main" val="99293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5 Star Measure </a:t>
            </a:r>
            <a:r>
              <a:rPr lang="en-US" sz="1600" b="1" i="1" dirty="0">
                <a:solidFill>
                  <a:schemeClr val="accent2"/>
                </a:solidFill>
                <a:cs typeface="Times New Roman" panose="02020603050405020304" pitchFamily="18" charset="0"/>
              </a:rPr>
              <a:t>(Continued)</a:t>
            </a:r>
            <a:endParaRPr lang="en-US" b="1" i="1" dirty="0">
              <a:solidFill>
                <a:schemeClr val="accent2"/>
              </a:solidFill>
              <a:cs typeface="Times New Roman" panose="02020603050405020304" pitchFamily="18" charset="0"/>
            </a:endParaRPr>
          </a:p>
        </p:txBody>
      </p:sp>
      <p:sp>
        <p:nvSpPr>
          <p:cNvPr id="3" name="Content Placeholder 2"/>
          <p:cNvSpPr>
            <a:spLocks noGrp="1"/>
          </p:cNvSpPr>
          <p:nvPr>
            <p:ph idx="1"/>
          </p:nvPr>
        </p:nvSpPr>
        <p:spPr>
          <a:xfrm>
            <a:off x="457200" y="1524000"/>
            <a:ext cx="7620000" cy="4800600"/>
          </a:xfrm>
        </p:spPr>
        <p:txBody>
          <a:bodyPr>
            <a:normAutofit fontScale="77500" lnSpcReduction="20000"/>
          </a:bodyPr>
          <a:lstStyle/>
          <a:p>
            <a:r>
              <a:rPr lang="en-US" sz="2400" dirty="0">
                <a:cs typeface="Times New Roman" panose="02020603050405020304" pitchFamily="18" charset="0"/>
              </a:rPr>
              <a:t>Our goal at </a:t>
            </a:r>
            <a:r>
              <a:rPr lang="en-US" sz="2400" i="1" dirty="0">
                <a:cs typeface="Times New Roman" panose="02020603050405020304" pitchFamily="18" charset="0"/>
              </a:rPr>
              <a:t>i</a:t>
            </a:r>
            <a:r>
              <a:rPr lang="en-US" sz="2400" dirty="0">
                <a:cs typeface="Times New Roman" panose="02020603050405020304" pitchFamily="18" charset="0"/>
              </a:rPr>
              <a:t>Care is to keep our members healthy and satisfied</a:t>
            </a:r>
          </a:p>
          <a:p>
            <a:r>
              <a:rPr lang="en-US" sz="2400" dirty="0">
                <a:cs typeface="Times New Roman" panose="02020603050405020304" pitchFamily="18" charset="0"/>
              </a:rPr>
              <a:t>We are focused on providing quality care with goals of reaching a 5 Star rating through the help of our providers throughout our </a:t>
            </a:r>
            <a:r>
              <a:rPr lang="en-US" sz="2400" i="1" dirty="0">
                <a:cs typeface="Times New Roman" panose="02020603050405020304" pitchFamily="18" charset="0"/>
              </a:rPr>
              <a:t>i</a:t>
            </a:r>
            <a:r>
              <a:rPr lang="en-US" sz="2400" dirty="0">
                <a:cs typeface="Times New Roman" panose="02020603050405020304" pitchFamily="18" charset="0"/>
              </a:rPr>
              <a:t>Care network</a:t>
            </a:r>
          </a:p>
          <a:p>
            <a:pPr lvl="1"/>
            <a:r>
              <a:rPr lang="en-US" sz="2200" dirty="0">
                <a:cs typeface="Times New Roman" panose="02020603050405020304" pitchFamily="18" charset="0"/>
              </a:rPr>
              <a:t>Working together as partners with our providers and documenting services providers are rendering helps to reach the required quality measures</a:t>
            </a:r>
          </a:p>
          <a:p>
            <a:r>
              <a:rPr lang="en-US" sz="2600" dirty="0">
                <a:cs typeface="Times New Roman" panose="02020603050405020304" pitchFamily="18" charset="0"/>
              </a:rPr>
              <a:t>Focused on high-need, high impact areas</a:t>
            </a:r>
          </a:p>
          <a:p>
            <a:pPr lvl="1"/>
            <a:r>
              <a:rPr lang="en-US" sz="2400" dirty="0">
                <a:cs typeface="Times New Roman" panose="02020603050405020304" pitchFamily="18" charset="0"/>
              </a:rPr>
              <a:t>We address multiple measures and also focus on specific target areas</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Our 5 critical measures are:</a:t>
            </a:r>
          </a:p>
          <a:p>
            <a:pPr lvl="1"/>
            <a:r>
              <a:rPr lang="en-US" sz="2400" dirty="0">
                <a:latin typeface="Times New Roman" panose="02020603050405020304" pitchFamily="18" charset="0"/>
                <a:cs typeface="Times New Roman" panose="02020603050405020304" pitchFamily="18" charset="0"/>
              </a:rPr>
              <a:t>Breast Cancer Screening</a:t>
            </a:r>
          </a:p>
          <a:p>
            <a:pPr lvl="1"/>
            <a:r>
              <a:rPr lang="en-US" sz="2400" dirty="0">
                <a:latin typeface="Times New Roman" panose="02020603050405020304" pitchFamily="18" charset="0"/>
                <a:cs typeface="Times New Roman" panose="02020603050405020304" pitchFamily="18" charset="0"/>
              </a:rPr>
              <a:t>Colorectal Cancer Screening</a:t>
            </a:r>
          </a:p>
          <a:p>
            <a:pPr lvl="1"/>
            <a:r>
              <a:rPr lang="en-US" sz="2400" dirty="0">
                <a:latin typeface="Times New Roman" panose="02020603050405020304" pitchFamily="18" charset="0"/>
                <a:cs typeface="Times New Roman" panose="02020603050405020304" pitchFamily="18" charset="0"/>
              </a:rPr>
              <a:t>Diabetic Retinal Eye Exam</a:t>
            </a:r>
          </a:p>
          <a:p>
            <a:pPr lvl="1"/>
            <a:r>
              <a:rPr lang="en-US" sz="2400" dirty="0">
                <a:latin typeface="Times New Roman" panose="02020603050405020304" pitchFamily="18" charset="0"/>
                <a:cs typeface="Times New Roman" panose="02020603050405020304" pitchFamily="18" charset="0"/>
              </a:rPr>
              <a:t>Controlling HbA1C</a:t>
            </a:r>
          </a:p>
          <a:p>
            <a:pPr lvl="1"/>
            <a:r>
              <a:rPr lang="en-US" sz="2400" dirty="0">
                <a:latin typeface="Times New Roman" panose="02020603050405020304" pitchFamily="18" charset="0"/>
                <a:cs typeface="Times New Roman" panose="02020603050405020304" pitchFamily="18" charset="0"/>
              </a:rPr>
              <a:t>Controlling Blood Pressure</a:t>
            </a:r>
          </a:p>
          <a:p>
            <a:pPr lvl="1"/>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248632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0218-A463-44E8-9A4F-4655351DA6E9}"/>
              </a:ext>
            </a:extLst>
          </p:cNvPr>
          <p:cNvSpPr>
            <a:spLocks noGrp="1"/>
          </p:cNvSpPr>
          <p:nvPr>
            <p:ph type="title"/>
          </p:nvPr>
        </p:nvSpPr>
        <p:spPr/>
        <p:txBody>
          <a:bodyPr/>
          <a:lstStyle/>
          <a:p>
            <a:r>
              <a:rPr lang="en-US" b="1" i="1" dirty="0">
                <a:solidFill>
                  <a:schemeClr val="accent2"/>
                </a:solidFill>
              </a:rPr>
              <a:t>Pay 4 Performance - DHS</a:t>
            </a:r>
          </a:p>
        </p:txBody>
      </p:sp>
      <p:sp>
        <p:nvSpPr>
          <p:cNvPr id="3" name="Content Placeholder 2">
            <a:extLst>
              <a:ext uri="{FF2B5EF4-FFF2-40B4-BE49-F238E27FC236}">
                <a16:creationId xmlns:a16="http://schemas.microsoft.com/office/drawing/2014/main" id="{23FB7467-9719-479E-AD1D-D8045017E8F9}"/>
              </a:ext>
            </a:extLst>
          </p:cNvPr>
          <p:cNvSpPr>
            <a:spLocks noGrp="1"/>
          </p:cNvSpPr>
          <p:nvPr>
            <p:ph idx="1"/>
          </p:nvPr>
        </p:nvSpPr>
        <p:spPr/>
        <p:txBody>
          <a:bodyPr/>
          <a:lstStyle/>
          <a:p>
            <a:r>
              <a:rPr lang="en-US" dirty="0"/>
              <a:t>Our 4 critical measures are:</a:t>
            </a:r>
          </a:p>
          <a:p>
            <a:pPr lvl="1"/>
            <a:r>
              <a:rPr lang="en-US" dirty="0"/>
              <a:t>Breast Cancer Screening</a:t>
            </a:r>
          </a:p>
          <a:p>
            <a:pPr lvl="1"/>
            <a:r>
              <a:rPr lang="en-US" dirty="0"/>
              <a:t>Follow-up Visits after an Inpatient Mental Health Stay</a:t>
            </a:r>
          </a:p>
          <a:p>
            <a:pPr lvl="1"/>
            <a:r>
              <a:rPr lang="en-US" dirty="0"/>
              <a:t>Controlling HbA1c</a:t>
            </a:r>
          </a:p>
          <a:p>
            <a:pPr lvl="1"/>
            <a:r>
              <a:rPr lang="en-US" dirty="0"/>
              <a:t>Pre and Post – natal follow-up visits</a:t>
            </a:r>
          </a:p>
          <a:p>
            <a:pPr lvl="1"/>
            <a:endParaRPr lang="en-US" dirty="0"/>
          </a:p>
        </p:txBody>
      </p:sp>
      <p:sp>
        <p:nvSpPr>
          <p:cNvPr id="4" name="Slide Number Placeholder 3">
            <a:extLst>
              <a:ext uri="{FF2B5EF4-FFF2-40B4-BE49-F238E27FC236}">
                <a16:creationId xmlns:a16="http://schemas.microsoft.com/office/drawing/2014/main" id="{C684BA46-35EA-4CC7-86A0-9D2EA2D9C1B7}"/>
              </a:ext>
            </a:extLst>
          </p:cNvPr>
          <p:cNvSpPr>
            <a:spLocks noGrp="1"/>
          </p:cNvSpPr>
          <p:nvPr>
            <p:ph type="sldNum" sz="quarter" idx="12"/>
          </p:nvPr>
        </p:nvSpPr>
        <p:spPr/>
        <p:txBody>
          <a:bodyPr/>
          <a:lstStyle/>
          <a:p>
            <a:fld id="{786D7D0F-3A27-45D3-AB4A-EEE967871401}" type="slidenum">
              <a:rPr lang="en-US" smtClean="0"/>
              <a:t>25</a:t>
            </a:fld>
            <a:endParaRPr lang="en-US" dirty="0"/>
          </a:p>
        </p:txBody>
      </p:sp>
    </p:spTree>
    <p:extLst>
      <p:ext uri="{BB962C8B-B14F-4D97-AF65-F5344CB8AC3E}">
        <p14:creationId xmlns:p14="http://schemas.microsoft.com/office/powerpoint/2010/main" val="10695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 Incidents</a:t>
            </a:r>
            <a:br>
              <a:rPr lang="en-US" sz="4400" b="1" i="1" dirty="0">
                <a:solidFill>
                  <a:schemeClr val="accent2"/>
                </a:solidFill>
                <a:cs typeface="Times New Roman" panose="02020603050405020304" pitchFamily="18" charset="0"/>
              </a:rPr>
            </a:br>
            <a:r>
              <a:rPr lang="en-US" sz="2000" b="1" i="1" dirty="0">
                <a:solidFill>
                  <a:schemeClr val="accent2"/>
                </a:solidFill>
                <a:cs typeface="Times New Roman" panose="02020603050405020304" pitchFamily="18" charset="0"/>
              </a:rPr>
              <a:t>Pertinent to provider specialties such as: LTC, AHF, CBRF, RCAC and SNF</a:t>
            </a:r>
          </a:p>
        </p:txBody>
      </p:sp>
      <p:sp>
        <p:nvSpPr>
          <p:cNvPr id="3" name="Content Placeholder 2"/>
          <p:cNvSpPr>
            <a:spLocks noGrp="1"/>
          </p:cNvSpPr>
          <p:nvPr>
            <p:ph idx="1"/>
          </p:nvPr>
        </p:nvSpPr>
        <p:spPr/>
        <p:txBody>
          <a:bodyPr>
            <a:normAutofit lnSpcReduction="10000"/>
          </a:bodyPr>
          <a:lstStyle/>
          <a:p>
            <a:r>
              <a:rPr lang="en-US" dirty="0">
                <a:cs typeface="Times New Roman" panose="02020603050405020304" pitchFamily="18" charset="0"/>
              </a:rPr>
              <a:t>Providers must report Member Incidents to designated IDT staff no later than 1 business day after the incident or death is discovered</a:t>
            </a:r>
          </a:p>
          <a:p>
            <a:r>
              <a:rPr lang="en-US" dirty="0">
                <a:cs typeface="Times New Roman" panose="02020603050405020304" pitchFamily="18" charset="0"/>
              </a:rPr>
              <a:t>Once notified, the IDT staff has 30 days to complete the investigation of the incident to establish cause and require the provider to put interventions in place to reduce reoccurrence of another incident</a:t>
            </a:r>
          </a:p>
          <a:p>
            <a:r>
              <a:rPr lang="en-US" dirty="0">
                <a:cs typeface="Times New Roman" panose="02020603050405020304" pitchFamily="18" charset="0"/>
              </a:rPr>
              <a:t>Certain Member Incidents REQUIRE that iCare immediately report the incident to Department of Health Services (DHS)</a:t>
            </a:r>
          </a:p>
          <a:p>
            <a:endParaRPr lang="en-US" dirty="0">
              <a:cs typeface="Times New Roman" panose="02020603050405020304" pitchFamily="18" charset="0"/>
            </a:endParaRPr>
          </a:p>
          <a:p>
            <a:endParaRPr lang="en-US" dirty="0">
              <a:cs typeface="Times New Roman" panose="02020603050405020304" pitchFamily="18" charset="0"/>
            </a:endParaRPr>
          </a:p>
          <a:p>
            <a:pPr marL="114300" indent="0">
              <a:buNone/>
            </a:pPr>
            <a:r>
              <a:rPr lang="en-US" dirty="0">
                <a:solidFill>
                  <a:schemeClr val="accent3">
                    <a:lumMod val="50000"/>
                  </a:schemeClr>
                </a:solidFill>
                <a:cs typeface="Times New Roman" panose="02020603050405020304" pitchFamily="18" charset="0"/>
              </a:rPr>
              <a:t>- Please see the additional education: Member Incident Training for Providers for further details</a:t>
            </a:r>
          </a:p>
        </p:txBody>
      </p:sp>
      <p:sp>
        <p:nvSpPr>
          <p:cNvPr id="5" name="Slide Number Placeholder 4"/>
          <p:cNvSpPr>
            <a:spLocks noGrp="1"/>
          </p:cNvSpPr>
          <p:nvPr>
            <p:ph type="sldNum" sz="quarter" idx="12"/>
          </p:nvPr>
        </p:nvSpPr>
        <p:spPr/>
        <p:txBody>
          <a:bodyPr/>
          <a:lstStyle/>
          <a:p>
            <a:fld id="{786D7D0F-3A27-45D3-AB4A-EEE967871401}" type="slidenum">
              <a:rPr lang="en-US" smtClean="0"/>
              <a:t>26</a:t>
            </a:fld>
            <a:endParaRPr lang="en-US" dirty="0"/>
          </a:p>
        </p:txBody>
      </p:sp>
    </p:spTree>
    <p:extLst>
      <p:ext uri="{BB962C8B-B14F-4D97-AF65-F5344CB8AC3E}">
        <p14:creationId xmlns:p14="http://schemas.microsoft.com/office/powerpoint/2010/main" val="204753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 Incidents </a:t>
            </a:r>
            <a:r>
              <a:rPr lang="en-US" sz="1600" b="1" i="1" dirty="0">
                <a:solidFill>
                  <a:schemeClr val="accent2"/>
                </a:solidFill>
                <a:cs typeface="Times New Roman" panose="02020603050405020304" pitchFamily="18" charset="0"/>
              </a:rPr>
              <a:t>(Continued)</a:t>
            </a:r>
          </a:p>
        </p:txBody>
      </p:sp>
      <p:sp>
        <p:nvSpPr>
          <p:cNvPr id="3" name="Content Placeholder 2"/>
          <p:cNvSpPr>
            <a:spLocks noGrp="1"/>
          </p:cNvSpPr>
          <p:nvPr>
            <p:ph idx="1"/>
          </p:nvPr>
        </p:nvSpPr>
        <p:spPr/>
        <p:txBody>
          <a:bodyPr>
            <a:normAutofit fontScale="62500" lnSpcReduction="20000"/>
          </a:bodyPr>
          <a:lstStyle/>
          <a:p>
            <a:r>
              <a:rPr lang="en-US" sz="2800" dirty="0">
                <a:cs typeface="Times New Roman" panose="02020603050405020304" pitchFamily="18" charset="0"/>
              </a:rPr>
              <a:t>Types of Member Incidents</a:t>
            </a:r>
          </a:p>
          <a:p>
            <a:pPr lvl="1"/>
            <a:r>
              <a:rPr lang="en-US" sz="2600" dirty="0">
                <a:cs typeface="Times New Roman" panose="02020603050405020304" pitchFamily="18" charset="0"/>
              </a:rPr>
              <a:t>Neglect</a:t>
            </a:r>
          </a:p>
          <a:p>
            <a:pPr lvl="1"/>
            <a:r>
              <a:rPr lang="en-US" sz="2600" dirty="0">
                <a:cs typeface="Times New Roman" panose="02020603050405020304" pitchFamily="18" charset="0"/>
              </a:rPr>
              <a:t>Self-Neglect</a:t>
            </a:r>
          </a:p>
          <a:p>
            <a:pPr lvl="1"/>
            <a:r>
              <a:rPr lang="en-US" sz="2600" dirty="0">
                <a:cs typeface="Times New Roman" panose="02020603050405020304" pitchFamily="18" charset="0"/>
              </a:rPr>
              <a:t>Financial Exploitation</a:t>
            </a:r>
          </a:p>
          <a:p>
            <a:pPr lvl="1"/>
            <a:r>
              <a:rPr lang="en-US" sz="2600" dirty="0">
                <a:cs typeface="Times New Roman" panose="02020603050405020304" pitchFamily="18" charset="0"/>
              </a:rPr>
              <a:t>Abuse</a:t>
            </a:r>
          </a:p>
          <a:p>
            <a:pPr lvl="2"/>
            <a:r>
              <a:rPr lang="en-US" sz="2400" dirty="0">
                <a:cs typeface="Times New Roman" panose="02020603050405020304" pitchFamily="18" charset="0"/>
              </a:rPr>
              <a:t>Physical </a:t>
            </a:r>
          </a:p>
          <a:p>
            <a:pPr lvl="2"/>
            <a:r>
              <a:rPr lang="en-US" sz="2400" dirty="0">
                <a:cs typeface="Times New Roman" panose="02020603050405020304" pitchFamily="18" charset="0"/>
              </a:rPr>
              <a:t>Sexual</a:t>
            </a:r>
          </a:p>
          <a:p>
            <a:pPr lvl="2"/>
            <a:r>
              <a:rPr lang="en-US" sz="2400" dirty="0">
                <a:cs typeface="Times New Roman" panose="02020603050405020304" pitchFamily="18" charset="0"/>
              </a:rPr>
              <a:t>Emotional</a:t>
            </a:r>
          </a:p>
          <a:p>
            <a:pPr lvl="2"/>
            <a:r>
              <a:rPr lang="en-US" sz="2400" dirty="0">
                <a:cs typeface="Times New Roman" panose="02020603050405020304" pitchFamily="18" charset="0"/>
              </a:rPr>
              <a:t>Treatment without Consent</a:t>
            </a:r>
          </a:p>
          <a:p>
            <a:pPr lvl="1"/>
            <a:r>
              <a:rPr lang="en-US" sz="2600" dirty="0">
                <a:cs typeface="Times New Roman" panose="02020603050405020304" pitchFamily="18" charset="0"/>
              </a:rPr>
              <a:t>Unreasonable Confinement or Restraint</a:t>
            </a:r>
          </a:p>
          <a:p>
            <a:pPr lvl="2"/>
            <a:r>
              <a:rPr lang="en-US" sz="2400" dirty="0">
                <a:cs typeface="Times New Roman" panose="02020603050405020304" pitchFamily="18" charset="0"/>
              </a:rPr>
              <a:t>Unplanned or Unapproved Use of Restraints</a:t>
            </a:r>
          </a:p>
          <a:p>
            <a:pPr lvl="1"/>
            <a:r>
              <a:rPr lang="en-US" sz="2600" dirty="0">
                <a:cs typeface="Times New Roman" panose="02020603050405020304" pitchFamily="18" charset="0"/>
              </a:rPr>
              <a:t>Unplanned or Unapproved Use of Isolation/seclusion</a:t>
            </a:r>
          </a:p>
          <a:p>
            <a:pPr lvl="1"/>
            <a:r>
              <a:rPr lang="en-US" sz="2600" dirty="0">
                <a:cs typeface="Times New Roman" panose="02020603050405020304" pitchFamily="18" charset="0"/>
              </a:rPr>
              <a:t>Falls</a:t>
            </a:r>
          </a:p>
          <a:p>
            <a:pPr lvl="1"/>
            <a:r>
              <a:rPr lang="en-US" sz="2600" dirty="0">
                <a:cs typeface="Times New Roman" panose="02020603050405020304" pitchFamily="18" charset="0"/>
              </a:rPr>
              <a:t>Death</a:t>
            </a:r>
          </a:p>
          <a:p>
            <a:pPr lvl="1"/>
            <a:r>
              <a:rPr lang="en-US" sz="2600" dirty="0">
                <a:cs typeface="Times New Roman" panose="02020603050405020304" pitchFamily="18" charset="0"/>
              </a:rPr>
              <a:t>Missing Person</a:t>
            </a:r>
          </a:p>
          <a:p>
            <a:pPr lvl="1"/>
            <a:r>
              <a:rPr lang="en-US" sz="2600" dirty="0">
                <a:cs typeface="Times New Roman" panose="02020603050405020304" pitchFamily="18" charset="0"/>
              </a:rPr>
              <a:t>Unplanned or Unapproved Involvement of Law Enforcement and/or Criminal Justice System</a:t>
            </a:r>
          </a:p>
          <a:p>
            <a:pPr lvl="1"/>
            <a:r>
              <a:rPr lang="en-US" sz="2600" dirty="0">
                <a:cs typeface="Times New Roman" panose="02020603050405020304" pitchFamily="18" charset="0"/>
              </a:rPr>
              <a:t>Medication Errors</a:t>
            </a:r>
            <a:endParaRPr lang="en-US" sz="2400" dirty="0">
              <a:cs typeface="Times New Roman" panose="02020603050405020304" pitchFamily="18" charset="0"/>
            </a:endParaRPr>
          </a:p>
          <a:p>
            <a:pPr lvl="1"/>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86D7D0F-3A27-45D3-AB4A-EEE967871401}" type="slidenum">
              <a:rPr lang="en-US" smtClean="0"/>
              <a:t>27</a:t>
            </a:fld>
            <a:endParaRPr lang="en-US" dirty="0"/>
          </a:p>
        </p:txBody>
      </p:sp>
    </p:spTree>
    <p:extLst>
      <p:ext uri="{BB962C8B-B14F-4D97-AF65-F5344CB8AC3E}">
        <p14:creationId xmlns:p14="http://schemas.microsoft.com/office/powerpoint/2010/main" val="429332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Restrictive Measures</a:t>
            </a:r>
            <a:endParaRPr lang="en-US" sz="4400" b="1" i="1" dirty="0">
              <a:solidFill>
                <a:srgbClr val="FF0000"/>
              </a:solidFill>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a:cs typeface="Times New Roman" panose="02020603050405020304" pitchFamily="18" charset="0"/>
              </a:rPr>
              <a:t>Behavioral Support Plan (BSP) is a plan that supports a Member in building positive behaviors to replace or reduce challenging/dangerous behavior, while attaining their desired quality of life</a:t>
            </a:r>
          </a:p>
          <a:p>
            <a:pPr lvl="1"/>
            <a:r>
              <a:rPr lang="en-US" dirty="0">
                <a:cs typeface="Times New Roman" panose="02020603050405020304" pitchFamily="18" charset="0"/>
              </a:rPr>
              <a:t>This plan may include techniques for supporting our Members, improving communication with the Member, helping the Member build positive relationships, and intervening in a variety of situations</a:t>
            </a:r>
          </a:p>
          <a:p>
            <a:r>
              <a:rPr lang="en-US" dirty="0">
                <a:cs typeface="Times New Roman" panose="02020603050405020304" pitchFamily="18" charset="0"/>
              </a:rPr>
              <a:t>Providers are expected to:</a:t>
            </a:r>
          </a:p>
          <a:p>
            <a:pPr lvl="1"/>
            <a:r>
              <a:rPr lang="en-US" dirty="0">
                <a:cs typeface="Times New Roman" panose="02020603050405020304" pitchFamily="18" charset="0"/>
              </a:rPr>
              <a:t>Use a systematic approach to assess member needs</a:t>
            </a:r>
          </a:p>
          <a:p>
            <a:pPr lvl="2"/>
            <a:r>
              <a:rPr lang="en-US" dirty="0">
                <a:cs typeface="Times New Roman" panose="02020603050405020304" pitchFamily="18" charset="0"/>
              </a:rPr>
              <a:t>DHS Guideline: </a:t>
            </a:r>
            <a:r>
              <a:rPr lang="en-US" sz="1500" dirty="0">
                <a:cs typeface="Times New Roman" panose="02020603050405020304" pitchFamily="18" charset="0"/>
                <a:hlinkClick r:id="rId3"/>
              </a:rPr>
              <a:t>https://www.dhs.wisconsin.gov/waivermanual/appndx-r1.pdf</a:t>
            </a:r>
            <a:r>
              <a:rPr lang="en-US" sz="1500" dirty="0">
                <a:cs typeface="Times New Roman" panose="02020603050405020304" pitchFamily="18" charset="0"/>
              </a:rPr>
              <a:t> </a:t>
            </a:r>
          </a:p>
          <a:p>
            <a:r>
              <a:rPr lang="en-US" dirty="0">
                <a:cs typeface="Times New Roman" panose="02020603050405020304" pitchFamily="18" charset="0"/>
              </a:rPr>
              <a:t>Providers will work with </a:t>
            </a:r>
            <a:r>
              <a:rPr lang="en-US" i="1" dirty="0">
                <a:cs typeface="Times New Roman" panose="02020603050405020304" pitchFamily="18" charset="0"/>
              </a:rPr>
              <a:t>i</a:t>
            </a:r>
            <a:r>
              <a:rPr lang="en-US" dirty="0">
                <a:cs typeface="Times New Roman" panose="02020603050405020304" pitchFamily="18" charset="0"/>
              </a:rPr>
              <a:t>Care staff to submit the BSP to the State</a:t>
            </a:r>
          </a:p>
          <a:p>
            <a:pPr lvl="1"/>
            <a:r>
              <a:rPr lang="en-US" dirty="0">
                <a:cs typeface="Times New Roman" panose="02020603050405020304" pitchFamily="18" charset="0"/>
              </a:rPr>
              <a:t>Behavior Support Plans should be reviewed with the IDT minimally every 6 months to ensure effectiveness and track changes</a:t>
            </a:r>
          </a:p>
          <a:p>
            <a:pPr lvl="1"/>
            <a:endParaRPr lang="en-US" dirty="0">
              <a:cs typeface="Times New Roman" panose="02020603050405020304" pitchFamily="18" charset="0"/>
            </a:endParaRPr>
          </a:p>
          <a:p>
            <a:pPr marL="114300" indent="0">
              <a:buNone/>
            </a:pPr>
            <a:endParaRPr lang="en-US" b="1" dirty="0">
              <a:cs typeface="Times New Roman" panose="02020603050405020304" pitchFamily="18" charset="0"/>
            </a:endParaRPr>
          </a:p>
          <a:p>
            <a:pPr>
              <a:buClrTx/>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86D7D0F-3A27-45D3-AB4A-EEE967871401}" type="slidenum">
              <a:rPr lang="en-US" smtClean="0"/>
              <a:t>28</a:t>
            </a:fld>
            <a:endParaRPr lang="en-US" dirty="0"/>
          </a:p>
        </p:txBody>
      </p:sp>
    </p:spTree>
    <p:extLst>
      <p:ext uri="{BB962C8B-B14F-4D97-AF65-F5344CB8AC3E}">
        <p14:creationId xmlns:p14="http://schemas.microsoft.com/office/powerpoint/2010/main" val="320593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Restrictive Measures </a:t>
            </a:r>
            <a:r>
              <a:rPr lang="en-US" sz="1600" b="1" i="1" dirty="0">
                <a:solidFill>
                  <a:schemeClr val="accent2"/>
                </a:solidFill>
                <a:cs typeface="Times New Roman" panose="02020603050405020304" pitchFamily="18" charset="0"/>
              </a:rPr>
              <a:t>(Continued)</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Types of Restrictive Measures</a:t>
            </a:r>
          </a:p>
          <a:p>
            <a:pPr lvl="1"/>
            <a:r>
              <a:rPr lang="en-US" sz="2200" dirty="0">
                <a:latin typeface="Times New Roman" panose="02020603050405020304" pitchFamily="18" charset="0"/>
                <a:cs typeface="Times New Roman" panose="02020603050405020304" pitchFamily="18" charset="0"/>
              </a:rPr>
              <a:t>Restraint</a:t>
            </a:r>
          </a:p>
          <a:p>
            <a:pPr lvl="2"/>
            <a:r>
              <a:rPr lang="en-US" sz="2000" dirty="0">
                <a:latin typeface="Times New Roman" panose="02020603050405020304" pitchFamily="18" charset="0"/>
                <a:cs typeface="Times New Roman" panose="02020603050405020304" pitchFamily="18" charset="0"/>
              </a:rPr>
              <a:t>Manual Restraint</a:t>
            </a:r>
          </a:p>
          <a:p>
            <a:pPr lvl="2"/>
            <a:r>
              <a:rPr lang="en-US" sz="2000" dirty="0">
                <a:latin typeface="Times New Roman" panose="02020603050405020304" pitchFamily="18" charset="0"/>
                <a:cs typeface="Times New Roman" panose="02020603050405020304" pitchFamily="18" charset="0"/>
              </a:rPr>
              <a:t>Mechanical Restraint</a:t>
            </a:r>
          </a:p>
          <a:p>
            <a:pPr lvl="1"/>
            <a:r>
              <a:rPr lang="en-US" sz="2200" dirty="0">
                <a:latin typeface="Times New Roman" panose="02020603050405020304" pitchFamily="18" charset="0"/>
                <a:cs typeface="Times New Roman" panose="02020603050405020304" pitchFamily="18" charset="0"/>
              </a:rPr>
              <a:t>Seclusion</a:t>
            </a:r>
          </a:p>
          <a:p>
            <a:pPr lvl="1"/>
            <a:r>
              <a:rPr lang="en-US" sz="2200" dirty="0">
                <a:latin typeface="Times New Roman" panose="02020603050405020304" pitchFamily="18" charset="0"/>
                <a:cs typeface="Times New Roman" panose="02020603050405020304" pitchFamily="18" charset="0"/>
              </a:rPr>
              <a:t>Isolation</a:t>
            </a:r>
          </a:p>
          <a:p>
            <a:pPr lvl="1"/>
            <a:r>
              <a:rPr lang="en-US" sz="2200" dirty="0">
                <a:latin typeface="Times New Roman" panose="02020603050405020304" pitchFamily="18" charset="0"/>
                <a:cs typeface="Times New Roman" panose="02020603050405020304" pitchFamily="18" charset="0"/>
              </a:rPr>
              <a:t>Protective Equipment</a:t>
            </a:r>
          </a:p>
          <a:p>
            <a:pPr lvl="1"/>
            <a:r>
              <a:rPr lang="en-US" sz="2200" dirty="0">
                <a:latin typeface="Times New Roman" panose="02020603050405020304" pitchFamily="18" charset="0"/>
                <a:cs typeface="Times New Roman" panose="02020603050405020304" pitchFamily="18" charset="0"/>
              </a:rPr>
              <a:t>Mechanical Support</a:t>
            </a:r>
          </a:p>
          <a:p>
            <a:pPr lvl="1"/>
            <a:r>
              <a:rPr lang="en-US" sz="2200" dirty="0">
                <a:latin typeface="Times New Roman" panose="02020603050405020304" pitchFamily="18" charset="0"/>
                <a:cs typeface="Times New Roman" panose="02020603050405020304" pitchFamily="18" charset="0"/>
              </a:rPr>
              <a:t>Medical Restraint</a:t>
            </a:r>
          </a:p>
        </p:txBody>
      </p:sp>
      <p:sp>
        <p:nvSpPr>
          <p:cNvPr id="5" name="Slide Number Placeholder 4"/>
          <p:cNvSpPr>
            <a:spLocks noGrp="1"/>
          </p:cNvSpPr>
          <p:nvPr>
            <p:ph type="sldNum" sz="quarter" idx="12"/>
          </p:nvPr>
        </p:nvSpPr>
        <p:spPr/>
        <p:txBody>
          <a:bodyPr/>
          <a:lstStyle/>
          <a:p>
            <a:fld id="{786D7D0F-3A27-45D3-AB4A-EEE967871401}" type="slidenum">
              <a:rPr lang="en-US" smtClean="0"/>
              <a:t>29</a:t>
            </a:fld>
            <a:endParaRPr lang="en-US" dirty="0"/>
          </a:p>
        </p:txBody>
      </p:sp>
    </p:spTree>
    <p:extLst>
      <p:ext uri="{BB962C8B-B14F-4D97-AF65-F5344CB8AC3E}">
        <p14:creationId xmlns:p14="http://schemas.microsoft.com/office/powerpoint/2010/main" val="7778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err="1">
                <a:solidFill>
                  <a:schemeClr val="accent2"/>
                </a:solidFill>
                <a:cs typeface="Times New Roman" panose="02020603050405020304" pitchFamily="18" charset="0"/>
              </a:rPr>
              <a:t>iCare</a:t>
            </a:r>
            <a:r>
              <a:rPr lang="en-US" sz="4400" b="1" i="1" dirty="0">
                <a:solidFill>
                  <a:schemeClr val="accent2"/>
                </a:solidFill>
                <a:cs typeface="Times New Roman" panose="02020603050405020304" pitchFamily="18" charset="0"/>
              </a:rPr>
              <a:t> Benefit Plans</a:t>
            </a:r>
            <a:endParaRPr lang="en-US" sz="4400" b="1" dirty="0">
              <a:solidFill>
                <a:schemeClr val="accent2"/>
              </a:solidFill>
              <a:cs typeface="Times New Roman" panose="02020603050405020304" pitchFamily="18" charset="0"/>
            </a:endParaRPr>
          </a:p>
        </p:txBody>
      </p:sp>
      <p:sp>
        <p:nvSpPr>
          <p:cNvPr id="3" name="Content Placeholder 2"/>
          <p:cNvSpPr>
            <a:spLocks noGrp="1"/>
          </p:cNvSpPr>
          <p:nvPr>
            <p:ph idx="1"/>
          </p:nvPr>
        </p:nvSpPr>
        <p:spPr>
          <a:xfrm>
            <a:off x="35560" y="1219200"/>
            <a:ext cx="8305800" cy="5029200"/>
          </a:xfrm>
        </p:spPr>
        <p:txBody>
          <a:bodyPr/>
          <a:lstStyle/>
          <a:p>
            <a:r>
              <a:rPr lang="en-US" dirty="0"/>
              <a:t>Medicare – SNP</a:t>
            </a:r>
          </a:p>
          <a:p>
            <a:pPr lvl="1"/>
            <a:r>
              <a:rPr lang="en-US" i="1" dirty="0"/>
              <a:t>i</a:t>
            </a:r>
            <a:r>
              <a:rPr lang="en-US" dirty="0"/>
              <a:t>Care Special Needs Plan</a:t>
            </a:r>
            <a:endParaRPr lang="en-US" i="1" dirty="0"/>
          </a:p>
          <a:p>
            <a:r>
              <a:rPr lang="en-US" dirty="0"/>
              <a:t>Medicaid – SSI</a:t>
            </a:r>
          </a:p>
          <a:p>
            <a:pPr lvl="1"/>
            <a:r>
              <a:rPr lang="en-US" dirty="0" err="1"/>
              <a:t>BadgerCare</a:t>
            </a:r>
            <a:r>
              <a:rPr lang="en-US" dirty="0"/>
              <a:t>+</a:t>
            </a:r>
          </a:p>
          <a:p>
            <a:r>
              <a:rPr lang="en-US" dirty="0"/>
              <a:t>Family Care Partnership</a:t>
            </a:r>
          </a:p>
          <a:p>
            <a:pPr marL="114300" indent="0">
              <a:buClrTx/>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80169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b="1" i="1" dirty="0">
                <a:solidFill>
                  <a:schemeClr val="accent2"/>
                </a:solidFill>
                <a:cs typeface="Times New Roman" panose="02020603050405020304" pitchFamily="18" charset="0"/>
              </a:rPr>
              <a:t>Cooperation with Investigations</a:t>
            </a: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Providers are required to fully cooperate with any member-related investigation conducted by </a:t>
            </a:r>
            <a:r>
              <a:rPr lang="en-US" i="1" dirty="0">
                <a:cs typeface="Times New Roman" panose="02020603050405020304" pitchFamily="18" charset="0"/>
              </a:rPr>
              <a:t>i</a:t>
            </a:r>
            <a:r>
              <a:rPr lang="en-US" dirty="0">
                <a:cs typeface="Times New Roman" panose="02020603050405020304" pitchFamily="18" charset="0"/>
              </a:rPr>
              <a:t>Care, DHS, Centers for Medicare &amp; Medicaid Services (CMS), Law Enforcement, or any other legally authorized investigative entity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01107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1DD7-4C06-4B60-8FC4-D0B5BBC2B70B}"/>
              </a:ext>
            </a:extLst>
          </p:cNvPr>
          <p:cNvSpPr>
            <a:spLocks noGrp="1"/>
          </p:cNvSpPr>
          <p:nvPr>
            <p:ph type="title"/>
          </p:nvPr>
        </p:nvSpPr>
        <p:spPr/>
        <p:txBody>
          <a:bodyPr/>
          <a:lstStyle/>
          <a:p>
            <a:r>
              <a:rPr lang="en-US" sz="4400" b="1" i="1" dirty="0">
                <a:solidFill>
                  <a:schemeClr val="accent2"/>
                </a:solidFill>
              </a:rPr>
              <a:t>iCare’s Interdisciplinary Teams</a:t>
            </a:r>
          </a:p>
        </p:txBody>
      </p:sp>
      <p:sp>
        <p:nvSpPr>
          <p:cNvPr id="3" name="Content Placeholder 2">
            <a:extLst>
              <a:ext uri="{FF2B5EF4-FFF2-40B4-BE49-F238E27FC236}">
                <a16:creationId xmlns:a16="http://schemas.microsoft.com/office/drawing/2014/main" id="{23031FD6-0D8B-42F2-A3F6-7E6DF6322886}"/>
              </a:ext>
            </a:extLst>
          </p:cNvPr>
          <p:cNvSpPr>
            <a:spLocks noGrp="1"/>
          </p:cNvSpPr>
          <p:nvPr>
            <p:ph idx="1"/>
          </p:nvPr>
        </p:nvSpPr>
        <p:spPr/>
        <p:txBody>
          <a:bodyPr>
            <a:normAutofit fontScale="92500" lnSpcReduction="20000"/>
          </a:bodyPr>
          <a:lstStyle/>
          <a:p>
            <a:r>
              <a:rPr lang="en-US" dirty="0"/>
              <a:t>Medicare SNP – Care Coordination</a:t>
            </a:r>
          </a:p>
          <a:p>
            <a:pPr lvl="1"/>
            <a:r>
              <a:rPr lang="en-US" dirty="0"/>
              <a:t>Consisting of a Care Coordinator and RN</a:t>
            </a:r>
          </a:p>
          <a:p>
            <a:pPr lvl="2"/>
            <a:r>
              <a:rPr lang="en-US" dirty="0"/>
              <a:t>Comprehensive assessments, care plans, monitor changes in condition and work to maintain Member wellness</a:t>
            </a:r>
          </a:p>
          <a:p>
            <a:r>
              <a:rPr lang="en-US" dirty="0"/>
              <a:t>Medicaid – SSI Care Coordination </a:t>
            </a:r>
          </a:p>
          <a:p>
            <a:pPr lvl="1"/>
            <a:r>
              <a:rPr lang="en-US" dirty="0"/>
              <a:t>Consisting of a Care Coordinator, Care Manager and RN</a:t>
            </a:r>
          </a:p>
          <a:p>
            <a:pPr lvl="2"/>
            <a:r>
              <a:rPr lang="en-US" dirty="0"/>
              <a:t>Comprehensive assessments, care plans, care coordination and case management services</a:t>
            </a:r>
          </a:p>
          <a:p>
            <a:r>
              <a:rPr lang="en-US" dirty="0" err="1"/>
              <a:t>BadgerCare</a:t>
            </a:r>
            <a:r>
              <a:rPr lang="en-US" dirty="0"/>
              <a:t>+</a:t>
            </a:r>
          </a:p>
          <a:p>
            <a:pPr lvl="1"/>
            <a:r>
              <a:rPr lang="en-US" dirty="0"/>
              <a:t>Consisting of a Care Coordinator, Care Manager and RN</a:t>
            </a:r>
          </a:p>
          <a:p>
            <a:pPr lvl="2"/>
            <a:r>
              <a:rPr lang="en-US" dirty="0"/>
              <a:t>Initial Health Needs Assessment, care coordination and Member outcome follow-up </a:t>
            </a:r>
          </a:p>
          <a:p>
            <a:r>
              <a:rPr lang="en-US" dirty="0"/>
              <a:t>Family Care Partnership</a:t>
            </a:r>
          </a:p>
          <a:p>
            <a:pPr lvl="1"/>
            <a:r>
              <a:rPr lang="en-US" dirty="0"/>
              <a:t>Consisting of a Case Manager, RN and Nurse Practitioner</a:t>
            </a:r>
          </a:p>
          <a:p>
            <a:pPr lvl="2"/>
            <a:r>
              <a:rPr lang="en-US" dirty="0"/>
              <a:t>Team is focused on Member Centric Goals</a:t>
            </a:r>
          </a:p>
          <a:p>
            <a:pPr lvl="2"/>
            <a:r>
              <a:rPr lang="en-US" dirty="0"/>
              <a:t>Help Members maintain their independence within the community setting; work in collaboration with the PCP provider, home and community based LTC services</a:t>
            </a:r>
          </a:p>
        </p:txBody>
      </p:sp>
      <p:sp>
        <p:nvSpPr>
          <p:cNvPr id="4" name="Slide Number Placeholder 3">
            <a:extLst>
              <a:ext uri="{FF2B5EF4-FFF2-40B4-BE49-F238E27FC236}">
                <a16:creationId xmlns:a16="http://schemas.microsoft.com/office/drawing/2014/main" id="{6031C2E3-388B-4501-971D-7D9B120DA488}"/>
              </a:ext>
            </a:extLst>
          </p:cNvPr>
          <p:cNvSpPr>
            <a:spLocks noGrp="1"/>
          </p:cNvSpPr>
          <p:nvPr>
            <p:ph type="sldNum" sz="quarter" idx="12"/>
          </p:nvPr>
        </p:nvSpPr>
        <p:spPr/>
        <p:txBody>
          <a:bodyPr/>
          <a:lstStyle/>
          <a:p>
            <a:fld id="{786D7D0F-3A27-45D3-AB4A-EEE967871401}" type="slidenum">
              <a:rPr lang="en-US" smtClean="0"/>
              <a:t>31</a:t>
            </a:fld>
            <a:endParaRPr lang="en-US" dirty="0"/>
          </a:p>
        </p:txBody>
      </p:sp>
    </p:spTree>
    <p:extLst>
      <p:ext uri="{BB962C8B-B14F-4D97-AF65-F5344CB8AC3E}">
        <p14:creationId xmlns:p14="http://schemas.microsoft.com/office/powerpoint/2010/main" val="415717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Authorization of Services</a:t>
            </a:r>
            <a:br>
              <a:rPr lang="en-US" sz="4400" b="1" i="1" dirty="0">
                <a:solidFill>
                  <a:schemeClr val="accent2"/>
                </a:solidFill>
                <a:cs typeface="Times New Roman" panose="02020603050405020304" pitchFamily="18" charset="0"/>
              </a:rPr>
            </a:br>
            <a:r>
              <a:rPr lang="en-US" sz="2400" b="1" i="1" dirty="0">
                <a:solidFill>
                  <a:schemeClr val="accent2"/>
                </a:solidFill>
                <a:cs typeface="Times New Roman" panose="02020603050405020304" pitchFamily="18" charset="0"/>
              </a:rPr>
              <a:t>Prior Authorization (PA)</a:t>
            </a:r>
          </a:p>
        </p:txBody>
      </p:sp>
      <p:sp>
        <p:nvSpPr>
          <p:cNvPr id="3" name="Content Placeholder 2"/>
          <p:cNvSpPr>
            <a:spLocks noGrp="1"/>
          </p:cNvSpPr>
          <p:nvPr>
            <p:ph idx="1"/>
          </p:nvPr>
        </p:nvSpPr>
        <p:spPr>
          <a:xfrm>
            <a:off x="457200" y="1417638"/>
            <a:ext cx="7620000" cy="4800600"/>
          </a:xfrm>
        </p:spPr>
        <p:txBody>
          <a:bodyPr>
            <a:normAutofit fontScale="92500"/>
          </a:bodyPr>
          <a:lstStyle/>
          <a:p>
            <a:r>
              <a:rPr lang="en-US">
                <a:cs typeface="Times New Roman" panose="02020603050405020304" pitchFamily="18" charset="0"/>
              </a:rPr>
              <a:t>Medicare SNP</a:t>
            </a:r>
            <a:r>
              <a:rPr lang="en-US" dirty="0">
                <a:cs typeface="Times New Roman" panose="02020603050405020304" pitchFamily="18" charset="0"/>
              </a:rPr>
              <a:t>, SSI, BadgerCare+ and Family Care Partnership</a:t>
            </a:r>
          </a:p>
          <a:p>
            <a:r>
              <a:rPr lang="en-US" dirty="0">
                <a:cs typeface="Times New Roman" panose="02020603050405020304" pitchFamily="18" charset="0"/>
              </a:rPr>
              <a:t>Prior Authorization is required for (not an all inclusive list):</a:t>
            </a:r>
          </a:p>
          <a:p>
            <a:pPr lvl="1"/>
            <a:r>
              <a:rPr lang="en-US" dirty="0">
                <a:cs typeface="Times New Roman" panose="02020603050405020304" pitchFamily="18" charset="0"/>
              </a:rPr>
              <a:t>Admission to Inpatient or Subacute Facility, Home Health Care Services, Therapy Services, Referrals for additional opinions, </a:t>
            </a:r>
            <a:r>
              <a:rPr lang="en-US" dirty="0" err="1">
                <a:cs typeface="Times New Roman" panose="02020603050405020304" pitchFamily="18" charset="0"/>
              </a:rPr>
              <a:t>etc</a:t>
            </a:r>
            <a:endParaRPr lang="en-US" dirty="0">
              <a:cs typeface="Times New Roman" panose="02020603050405020304" pitchFamily="18" charset="0"/>
            </a:endParaRPr>
          </a:p>
          <a:p>
            <a:r>
              <a:rPr lang="en-US" dirty="0">
                <a:cs typeface="Times New Roman" panose="02020603050405020304" pitchFamily="18" charset="0"/>
              </a:rPr>
              <a:t>Please reference the provider tab on the </a:t>
            </a:r>
            <a:r>
              <a:rPr lang="en-US" i="1" dirty="0">
                <a:cs typeface="Times New Roman" panose="02020603050405020304" pitchFamily="18" charset="0"/>
              </a:rPr>
              <a:t>i</a:t>
            </a:r>
            <a:r>
              <a:rPr lang="en-US" dirty="0">
                <a:cs typeface="Times New Roman" panose="02020603050405020304" pitchFamily="18" charset="0"/>
              </a:rPr>
              <a:t>Care website for complete list of services requiring PA </a:t>
            </a:r>
            <a:r>
              <a:rPr lang="en-US" sz="1800" dirty="0">
                <a:cs typeface="Times New Roman" panose="02020603050405020304" pitchFamily="18" charset="0"/>
                <a:hlinkClick r:id="rId3"/>
              </a:rPr>
              <a:t>http://www.icarehealthplan.org/Providers/Authorization.aspx</a:t>
            </a:r>
            <a:r>
              <a:rPr lang="en-US" sz="1800" dirty="0">
                <a:cs typeface="Times New Roman" panose="02020603050405020304" pitchFamily="18" charset="0"/>
              </a:rPr>
              <a:t> </a:t>
            </a:r>
          </a:p>
          <a:p>
            <a:pPr lvl="1"/>
            <a:r>
              <a:rPr lang="en-US" dirty="0">
                <a:cs typeface="Times New Roman" panose="02020603050405020304" pitchFamily="18" charset="0"/>
              </a:rPr>
              <a:t>PA questions can be directed to </a:t>
            </a:r>
            <a:r>
              <a:rPr lang="en-US" i="1" dirty="0">
                <a:cs typeface="Times New Roman" panose="02020603050405020304" pitchFamily="18" charset="0"/>
              </a:rPr>
              <a:t>i</a:t>
            </a:r>
            <a:r>
              <a:rPr lang="en-US" dirty="0">
                <a:cs typeface="Times New Roman" panose="02020603050405020304" pitchFamily="18" charset="0"/>
              </a:rPr>
              <a:t>Care’s customer service department</a:t>
            </a:r>
          </a:p>
          <a:p>
            <a:pPr lvl="1"/>
            <a:r>
              <a:rPr lang="en-US" dirty="0">
                <a:cs typeface="Times New Roman" panose="02020603050405020304" pitchFamily="18" charset="0"/>
              </a:rPr>
              <a:t>Please see the PA form for required information</a:t>
            </a:r>
          </a:p>
          <a:p>
            <a:r>
              <a:rPr lang="en-US" dirty="0">
                <a:cs typeface="Times New Roman" panose="02020603050405020304" pitchFamily="18" charset="0"/>
              </a:rPr>
              <a:t>Urgent Prior Authorizations are processed within 72 hours; Standard Requests are processed within 14 calendar days</a:t>
            </a:r>
          </a:p>
          <a:p>
            <a:pPr marL="114300" indent="0">
              <a:buClrTx/>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TextBox 7">
            <a:extLst>
              <a:ext uri="{FF2B5EF4-FFF2-40B4-BE49-F238E27FC236}">
                <a16:creationId xmlns:a16="http://schemas.microsoft.com/office/drawing/2014/main" id="{1708D8BD-20D7-43F9-A96E-528E576F5F31}"/>
              </a:ext>
            </a:extLst>
          </p:cNvPr>
          <p:cNvSpPr txBox="1"/>
          <p:nvPr/>
        </p:nvSpPr>
        <p:spPr>
          <a:xfrm>
            <a:off x="228600" y="6045200"/>
            <a:ext cx="8303188" cy="830997"/>
          </a:xfrm>
          <a:prstGeom prst="rect">
            <a:avLst/>
          </a:prstGeom>
          <a:noFill/>
        </p:spPr>
        <p:txBody>
          <a:bodyPr wrap="square" rtlCol="0">
            <a:spAutoFit/>
          </a:bodyPr>
          <a:lstStyle/>
          <a:p>
            <a:r>
              <a:rPr lang="en-US" sz="1600" dirty="0">
                <a:solidFill>
                  <a:schemeClr val="accent3">
                    <a:lumMod val="50000"/>
                  </a:schemeClr>
                </a:solidFill>
              </a:rPr>
              <a:t>- Prior Authorization and Service Request does not guarantee coverage or payment for services provided to our Members</a:t>
            </a:r>
          </a:p>
          <a:p>
            <a:r>
              <a:rPr lang="en-US" sz="1600" dirty="0">
                <a:solidFill>
                  <a:schemeClr val="accent3">
                    <a:lumMod val="50000"/>
                  </a:schemeClr>
                </a:solidFill>
              </a:rPr>
              <a:t>- Emergency After Hours contact – 414.223.4847</a:t>
            </a:r>
          </a:p>
        </p:txBody>
      </p:sp>
    </p:spTree>
    <p:extLst>
      <p:ext uri="{BB962C8B-B14F-4D97-AF65-F5344CB8AC3E}">
        <p14:creationId xmlns:p14="http://schemas.microsoft.com/office/powerpoint/2010/main" val="331231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cs typeface="Times New Roman" panose="02020603050405020304" pitchFamily="18" charset="0"/>
              </a:rPr>
              <a:t>Authorization of Services </a:t>
            </a:r>
            <a:r>
              <a:rPr lang="en-US" sz="1600" b="1" i="1" dirty="0">
                <a:cs typeface="Times New Roman" panose="02020603050405020304" pitchFamily="18" charset="0"/>
              </a:rPr>
              <a:t>(Continued)</a:t>
            </a:r>
            <a:br>
              <a:rPr lang="en-US" b="1" i="1" dirty="0">
                <a:cs typeface="Times New Roman" panose="02020603050405020304" pitchFamily="18" charset="0"/>
              </a:rPr>
            </a:br>
            <a:r>
              <a:rPr lang="en-US" sz="2400" b="1" i="1" dirty="0">
                <a:cs typeface="Times New Roman" panose="02020603050405020304" pitchFamily="18" charset="0"/>
              </a:rPr>
              <a:t>Service Request (SR)</a:t>
            </a:r>
          </a:p>
        </p:txBody>
      </p:sp>
      <p:sp>
        <p:nvSpPr>
          <p:cNvPr id="2" name="Content Placeholder 1"/>
          <p:cNvSpPr>
            <a:spLocks noGrp="1"/>
          </p:cNvSpPr>
          <p:nvPr>
            <p:ph idx="1"/>
          </p:nvPr>
        </p:nvSpPr>
        <p:spPr/>
        <p:txBody>
          <a:bodyPr>
            <a:normAutofit/>
          </a:bodyPr>
          <a:lstStyle/>
          <a:p>
            <a:r>
              <a:rPr lang="en-US" dirty="0"/>
              <a:t>Family Care Partnership</a:t>
            </a:r>
          </a:p>
          <a:p>
            <a:pPr lvl="1"/>
            <a:r>
              <a:rPr lang="en-US" dirty="0">
                <a:latin typeface="Times New Roman" panose="02020603050405020304" pitchFamily="18" charset="0"/>
                <a:cs typeface="Times New Roman" panose="02020603050405020304" pitchFamily="18" charset="0"/>
              </a:rPr>
              <a:t>Members, legal decision makers or providers can request new services or extensions of existing services</a:t>
            </a:r>
          </a:p>
          <a:p>
            <a:pPr lvl="1"/>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FCP providers must have LTC services </a:t>
            </a:r>
            <a:r>
              <a:rPr lang="en-US" b="1" dirty="0">
                <a:latin typeface="Times New Roman" panose="02020603050405020304" pitchFamily="18" charset="0"/>
                <a:cs typeface="Times New Roman" panose="02020603050405020304" pitchFamily="18" charset="0"/>
              </a:rPr>
              <a:t>authorized</a:t>
            </a:r>
            <a:r>
              <a:rPr lang="en-US" dirty="0">
                <a:latin typeface="Times New Roman" panose="02020603050405020304" pitchFamily="18" charset="0"/>
                <a:cs typeface="Times New Roman" panose="02020603050405020304" pitchFamily="18" charset="0"/>
              </a:rPr>
              <a:t> by the IDT</a:t>
            </a:r>
          </a:p>
          <a:p>
            <a:pPr lvl="1"/>
            <a:r>
              <a:rPr lang="en-US" dirty="0">
                <a:latin typeface="Times New Roman" panose="02020603050405020304" pitchFamily="18" charset="0"/>
                <a:cs typeface="Times New Roman" panose="02020603050405020304" pitchFamily="18" charset="0"/>
              </a:rPr>
              <a:t>Authorizations depend on the Member’s needs and how much time is needed to provide adequate services</a:t>
            </a:r>
          </a:p>
          <a:p>
            <a:r>
              <a:rPr lang="en-US" sz="2400" dirty="0">
                <a:cs typeface="Times New Roman" panose="02020603050405020304" pitchFamily="18" charset="0"/>
              </a:rPr>
              <a:t>The following is needed for a service request:</a:t>
            </a:r>
          </a:p>
          <a:p>
            <a:pPr lvl="1"/>
            <a:r>
              <a:rPr lang="en-US" dirty="0">
                <a:cs typeface="Times New Roman" panose="02020603050405020304" pitchFamily="18" charset="0"/>
              </a:rPr>
              <a:t>Member name, description of services to be provided and HCPCS code, units and frequency of service, dates of service, and service location</a:t>
            </a:r>
          </a:p>
          <a:p>
            <a:endParaRPr lang="en-US"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304790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rPr>
              <a:t>Claims Processing</a:t>
            </a:r>
          </a:p>
        </p:txBody>
      </p:sp>
      <p:sp>
        <p:nvSpPr>
          <p:cNvPr id="3" name="Content Placeholder 2"/>
          <p:cNvSpPr>
            <a:spLocks noGrp="1"/>
          </p:cNvSpPr>
          <p:nvPr>
            <p:ph idx="1"/>
          </p:nvPr>
        </p:nvSpPr>
        <p:spPr>
          <a:xfrm>
            <a:off x="457200" y="1905000"/>
            <a:ext cx="7620000" cy="4495800"/>
          </a:xfrm>
        </p:spPr>
        <p:txBody>
          <a:bodyPr>
            <a:normAutofit fontScale="85000" lnSpcReduction="10000"/>
          </a:bodyPr>
          <a:lstStyle/>
          <a:p>
            <a:pPr marL="114300" indent="0">
              <a:buNone/>
            </a:pPr>
            <a:r>
              <a:rPr lang="en-US" dirty="0"/>
              <a:t>Claim Mailing Addresses</a:t>
            </a:r>
          </a:p>
          <a:p>
            <a:pPr marL="114300" indent="0">
              <a:buNone/>
            </a:pPr>
            <a:r>
              <a:rPr lang="en-US" dirty="0"/>
              <a:t>Corrected Claim mailing addresses</a:t>
            </a:r>
          </a:p>
          <a:p>
            <a:pPr lvl="1"/>
            <a:r>
              <a:rPr lang="en-US" dirty="0"/>
              <a:t>Must be marked as “Corrected Claims” </a:t>
            </a:r>
          </a:p>
          <a:p>
            <a:pPr lvl="1"/>
            <a:r>
              <a:rPr lang="en-US" dirty="0"/>
              <a:t>If line items are not included in the corrected claim; it is assumed that deletion of the line items is part of the correction</a:t>
            </a:r>
          </a:p>
          <a:p>
            <a:pPr marL="114300" indent="0">
              <a:buNone/>
            </a:pPr>
            <a:r>
              <a:rPr lang="en-US" dirty="0"/>
              <a:t>Claim errors: Review/Reopening and Reconsideration/Appeals</a:t>
            </a:r>
          </a:p>
          <a:p>
            <a:pPr lvl="1"/>
            <a:r>
              <a:rPr lang="en-US" dirty="0"/>
              <a:t>Review / Reopening are an informal process for Medicare/Medicaid</a:t>
            </a:r>
          </a:p>
          <a:p>
            <a:pPr lvl="2"/>
            <a:r>
              <a:rPr lang="en-US" sz="1400" b="1" dirty="0"/>
              <a:t>NOTE: Any Medicaid claims related to a Family Care Partnership member may not utilize the review/reopening request. These requests will need to be submitted as a corrected claim or a formal appeal.</a:t>
            </a:r>
            <a:endParaRPr lang="en-US" sz="1400" dirty="0"/>
          </a:p>
          <a:p>
            <a:pPr lvl="1"/>
            <a:r>
              <a:rPr lang="en-US" dirty="0"/>
              <a:t>Reconsideration / Formal Appeal is a formal process for Medicare/Medicaid</a:t>
            </a:r>
          </a:p>
          <a:p>
            <a:pPr lvl="1"/>
            <a:r>
              <a:rPr lang="en-US" dirty="0"/>
              <a:t>All reviews MUST be received within 60 days of  the EOP</a:t>
            </a:r>
          </a:p>
          <a:p>
            <a:pPr marL="114300" indent="0">
              <a:buNone/>
            </a:pPr>
            <a:r>
              <a:rPr lang="en-US" dirty="0"/>
              <a:t>Complete and Clean Claims</a:t>
            </a:r>
          </a:p>
          <a:p>
            <a:pPr lvl="1"/>
            <a:r>
              <a:rPr lang="en-US" dirty="0"/>
              <a:t>See website for clean claim requirements</a:t>
            </a:r>
          </a:p>
          <a:p>
            <a:pPr lvl="1"/>
            <a:r>
              <a:rPr lang="en-US" dirty="0"/>
              <a:t>Clean claims are processed within 30 days of receipt</a:t>
            </a:r>
          </a:p>
        </p:txBody>
      </p:sp>
      <p:sp>
        <p:nvSpPr>
          <p:cNvPr id="4" name="Slide Number Placeholder 3"/>
          <p:cNvSpPr>
            <a:spLocks noGrp="1"/>
          </p:cNvSpPr>
          <p:nvPr>
            <p:ph type="sldNum" sz="quarter" idx="12"/>
          </p:nvPr>
        </p:nvSpPr>
        <p:spPr/>
        <p:txBody>
          <a:bodyPr/>
          <a:lstStyle/>
          <a:p>
            <a:fld id="{786D7D0F-3A27-45D3-AB4A-EEE967871401}" type="slidenum">
              <a:rPr lang="en-US" smtClean="0"/>
              <a:t>34</a:t>
            </a:fld>
            <a:endParaRPr lang="en-US" dirty="0"/>
          </a:p>
        </p:txBody>
      </p:sp>
      <p:sp>
        <p:nvSpPr>
          <p:cNvPr id="6" name="Text Placeholder 5"/>
          <p:cNvSpPr>
            <a:spLocks noGrp="1"/>
          </p:cNvSpPr>
          <p:nvPr>
            <p:ph type="body" idx="4294967295"/>
          </p:nvPr>
        </p:nvSpPr>
        <p:spPr>
          <a:xfrm>
            <a:off x="0" y="1219200"/>
            <a:ext cx="7467600" cy="609600"/>
          </a:xfrm>
        </p:spPr>
        <p:txBody>
          <a:bodyPr>
            <a:normAutofit fontScale="92500" lnSpcReduction="20000"/>
          </a:bodyPr>
          <a:lstStyle/>
          <a:p>
            <a:r>
              <a:rPr lang="en-US" i="1" dirty="0">
                <a:solidFill>
                  <a:schemeClr val="accent3">
                    <a:lumMod val="50000"/>
                  </a:schemeClr>
                </a:solidFill>
              </a:rPr>
              <a:t>Detailed information on the following can be found at: </a:t>
            </a:r>
            <a:r>
              <a:rPr lang="en-US" i="1" dirty="0">
                <a:solidFill>
                  <a:schemeClr val="accent3">
                    <a:lumMod val="50000"/>
                  </a:schemeClr>
                </a:solidFill>
                <a:hlinkClick r:id="rId2"/>
              </a:rPr>
              <a:t>www.icarehealthplan.org/providers/claimsprocessing.aspx</a:t>
            </a:r>
            <a:endParaRPr lang="en-US" i="1" dirty="0">
              <a:solidFill>
                <a:schemeClr val="accent3">
                  <a:lumMod val="50000"/>
                </a:schemeClr>
              </a:solidFill>
            </a:endParaRPr>
          </a:p>
        </p:txBody>
      </p:sp>
    </p:spTree>
    <p:extLst>
      <p:ext uri="{BB962C8B-B14F-4D97-AF65-F5344CB8AC3E}">
        <p14:creationId xmlns:p14="http://schemas.microsoft.com/office/powerpoint/2010/main" val="368089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444C-6BAF-48F2-A937-208B491F5A1B}"/>
              </a:ext>
            </a:extLst>
          </p:cNvPr>
          <p:cNvSpPr>
            <a:spLocks noGrp="1"/>
          </p:cNvSpPr>
          <p:nvPr>
            <p:ph type="title"/>
          </p:nvPr>
        </p:nvSpPr>
        <p:spPr/>
        <p:txBody>
          <a:bodyPr/>
          <a:lstStyle/>
          <a:p>
            <a:r>
              <a:rPr lang="en-US" b="1" i="1" dirty="0"/>
              <a:t>Claims Processing, Cont’d</a:t>
            </a:r>
          </a:p>
        </p:txBody>
      </p:sp>
      <p:sp>
        <p:nvSpPr>
          <p:cNvPr id="3" name="Content Placeholder 2">
            <a:extLst>
              <a:ext uri="{FF2B5EF4-FFF2-40B4-BE49-F238E27FC236}">
                <a16:creationId xmlns:a16="http://schemas.microsoft.com/office/drawing/2014/main" id="{754B2C6A-04B0-4855-8C31-0DAE947B1977}"/>
              </a:ext>
            </a:extLst>
          </p:cNvPr>
          <p:cNvSpPr>
            <a:spLocks noGrp="1"/>
          </p:cNvSpPr>
          <p:nvPr>
            <p:ph idx="1"/>
          </p:nvPr>
        </p:nvSpPr>
        <p:spPr/>
        <p:txBody>
          <a:bodyPr>
            <a:normAutofit lnSpcReduction="10000"/>
          </a:bodyPr>
          <a:lstStyle/>
          <a:p>
            <a:r>
              <a:rPr lang="en-US" dirty="0"/>
              <a:t>Claims Filing Limits</a:t>
            </a:r>
          </a:p>
          <a:p>
            <a:pPr lvl="1"/>
            <a:r>
              <a:rPr lang="en-US" dirty="0"/>
              <a:t>120 days from date of service unless otherwise specified in agreement</a:t>
            </a:r>
          </a:p>
          <a:p>
            <a:r>
              <a:rPr lang="en-US" dirty="0"/>
              <a:t>Electronic Claims Submission</a:t>
            </a:r>
          </a:p>
          <a:p>
            <a:pPr lvl="1"/>
            <a:r>
              <a:rPr lang="en-US" dirty="0">
                <a:hlinkClick r:id="rId2"/>
              </a:rPr>
              <a:t>https://products3.ssigroup.com/ProviderRegistration/</a:t>
            </a:r>
            <a:endParaRPr lang="en-US" dirty="0"/>
          </a:p>
          <a:p>
            <a:pPr lvl="1"/>
            <a:r>
              <a:rPr lang="en-US" dirty="0"/>
              <a:t>Does not apply to LTC claims</a:t>
            </a:r>
          </a:p>
          <a:p>
            <a:r>
              <a:rPr lang="en-US" dirty="0"/>
              <a:t>EFT and Electronic Remittance (835)</a:t>
            </a:r>
          </a:p>
          <a:p>
            <a:pPr lvl="1"/>
            <a:r>
              <a:rPr lang="en-US" dirty="0"/>
              <a:t>InstaMed </a:t>
            </a:r>
          </a:p>
          <a:p>
            <a:pPr lvl="1"/>
            <a:r>
              <a:rPr lang="en-US" dirty="0"/>
              <a:t>Online: </a:t>
            </a:r>
            <a:r>
              <a:rPr lang="en-US" dirty="0">
                <a:hlinkClick r:id="rId3"/>
              </a:rPr>
              <a:t>www.instamed.com/eraeft</a:t>
            </a:r>
            <a:r>
              <a:rPr lang="en-US" dirty="0"/>
              <a:t> </a:t>
            </a:r>
          </a:p>
          <a:p>
            <a:pPr lvl="1"/>
            <a:r>
              <a:rPr lang="en-US" dirty="0"/>
              <a:t>Phone: 866-945-790 to speak to a live agent</a:t>
            </a:r>
          </a:p>
          <a:p>
            <a:r>
              <a:rPr lang="en-US" dirty="0"/>
              <a:t>Explanation of Payment/Remittance</a:t>
            </a:r>
          </a:p>
          <a:p>
            <a:pPr lvl="1"/>
            <a:r>
              <a:rPr lang="en-US" dirty="0"/>
              <a:t>Information found on our provider portal</a:t>
            </a:r>
          </a:p>
          <a:p>
            <a:r>
              <a:rPr lang="en-US" dirty="0"/>
              <a:t>Coordination of Benefits</a:t>
            </a:r>
          </a:p>
        </p:txBody>
      </p:sp>
      <p:sp>
        <p:nvSpPr>
          <p:cNvPr id="4" name="Slide Number Placeholder 3">
            <a:extLst>
              <a:ext uri="{FF2B5EF4-FFF2-40B4-BE49-F238E27FC236}">
                <a16:creationId xmlns:a16="http://schemas.microsoft.com/office/drawing/2014/main" id="{123FFD6C-A6D8-457D-B0AB-7B8283BCC322}"/>
              </a:ext>
            </a:extLst>
          </p:cNvPr>
          <p:cNvSpPr>
            <a:spLocks noGrp="1"/>
          </p:cNvSpPr>
          <p:nvPr>
            <p:ph type="sldNum" sz="quarter" idx="12"/>
          </p:nvPr>
        </p:nvSpPr>
        <p:spPr/>
        <p:txBody>
          <a:bodyPr/>
          <a:lstStyle/>
          <a:p>
            <a:fld id="{786D7D0F-3A27-45D3-AB4A-EEE967871401}" type="slidenum">
              <a:rPr lang="en-US" smtClean="0"/>
              <a:t>35</a:t>
            </a:fld>
            <a:endParaRPr lang="en-US" dirty="0"/>
          </a:p>
        </p:txBody>
      </p:sp>
    </p:spTree>
    <p:extLst>
      <p:ext uri="{BB962C8B-B14F-4D97-AF65-F5344CB8AC3E}">
        <p14:creationId xmlns:p14="http://schemas.microsoft.com/office/powerpoint/2010/main" val="338324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AE24-1096-451C-58AA-370263963526}"/>
              </a:ext>
            </a:extLst>
          </p:cNvPr>
          <p:cNvSpPr>
            <a:spLocks noGrp="1"/>
          </p:cNvSpPr>
          <p:nvPr>
            <p:ph type="title"/>
          </p:nvPr>
        </p:nvSpPr>
        <p:spPr/>
        <p:txBody>
          <a:bodyPr/>
          <a:lstStyle/>
          <a:p>
            <a:r>
              <a:rPr lang="en-US" b="1" i="1" dirty="0"/>
              <a:t>Claims Processing, Cont’d</a:t>
            </a:r>
            <a:endParaRPr lang="en-US" dirty="0"/>
          </a:p>
        </p:txBody>
      </p:sp>
      <p:sp>
        <p:nvSpPr>
          <p:cNvPr id="3" name="Content Placeholder 2">
            <a:extLst>
              <a:ext uri="{FF2B5EF4-FFF2-40B4-BE49-F238E27FC236}">
                <a16:creationId xmlns:a16="http://schemas.microsoft.com/office/drawing/2014/main" id="{36901FBF-23AD-97B8-8419-3935231EBA0E}"/>
              </a:ext>
            </a:extLst>
          </p:cNvPr>
          <p:cNvSpPr>
            <a:spLocks noGrp="1"/>
          </p:cNvSpPr>
          <p:nvPr>
            <p:ph idx="1"/>
          </p:nvPr>
        </p:nvSpPr>
        <p:spPr/>
        <p:txBody>
          <a:bodyPr>
            <a:normAutofit fontScale="92500" lnSpcReduction="10000"/>
          </a:bodyPr>
          <a:lstStyle/>
          <a:p>
            <a:pPr algn="l"/>
            <a:r>
              <a:rPr lang="en-US" sz="1400" b="1" i="0" dirty="0">
                <a:solidFill>
                  <a:srgbClr val="008572"/>
                </a:solidFill>
                <a:effectLst/>
              </a:rPr>
              <a:t>Review/Reopening</a:t>
            </a:r>
          </a:p>
          <a:p>
            <a:pPr algn="l"/>
            <a:r>
              <a:rPr lang="en-US" sz="1400" b="0" i="1" dirty="0">
                <a:solidFill>
                  <a:srgbClr val="333333"/>
                </a:solidFill>
                <a:effectLst/>
              </a:rPr>
              <a:t>Review/Reopening</a:t>
            </a:r>
            <a:r>
              <a:rPr lang="en-US" sz="1400" b="1" i="0" dirty="0">
                <a:solidFill>
                  <a:srgbClr val="333333"/>
                </a:solidFill>
                <a:effectLst/>
              </a:rPr>
              <a:t> </a:t>
            </a:r>
            <a:r>
              <a:rPr lang="en-US" sz="1400" b="0" i="0" dirty="0">
                <a:solidFill>
                  <a:srgbClr val="333333"/>
                </a:solidFill>
                <a:effectLst/>
              </a:rPr>
              <a:t>is the first level request to review a processed claim when the provider does not agree with the outcome and feels the claim warrants an adjustment. In order to avoid processing delays, providers should complete the </a:t>
            </a:r>
            <a:r>
              <a:rPr lang="en-US" sz="1400" b="0" i="0" u="sng" dirty="0">
                <a:solidFill>
                  <a:srgbClr val="E03200"/>
                </a:solidFill>
                <a:effectLst/>
                <a:hlinkClick r:id="rId2" tooltip="Opens a PDF Document"/>
              </a:rPr>
              <a:t>Review/Reopening form</a:t>
            </a:r>
            <a:r>
              <a:rPr lang="en-US" sz="1400" b="0" i="0" dirty="0">
                <a:solidFill>
                  <a:srgbClr val="333333"/>
                </a:solidFill>
                <a:effectLst/>
              </a:rPr>
              <a:t> and attach any supporting documentation relevant to the request. Review/Reopening requests can also be made telephonically by calling Customer Service or can be mailed to the address below within 60 days from the date of the EOP:</a:t>
            </a:r>
          </a:p>
          <a:p>
            <a:pPr algn="l"/>
            <a:r>
              <a:rPr lang="en-US" sz="1400" b="0" i="1" dirty="0">
                <a:solidFill>
                  <a:srgbClr val="333333"/>
                </a:solidFill>
                <a:effectLst/>
              </a:rPr>
              <a:t>i</a:t>
            </a:r>
            <a:r>
              <a:rPr lang="en-US" sz="1400" b="0" i="0" dirty="0">
                <a:solidFill>
                  <a:srgbClr val="333333"/>
                </a:solidFill>
                <a:effectLst/>
              </a:rPr>
              <a:t>Care Health Plan</a:t>
            </a:r>
            <a:br>
              <a:rPr lang="en-US" sz="1400" b="0" i="0" dirty="0">
                <a:solidFill>
                  <a:srgbClr val="333333"/>
                </a:solidFill>
                <a:effectLst/>
              </a:rPr>
            </a:br>
            <a:r>
              <a:rPr lang="en-US" sz="1400" b="0" i="0" dirty="0">
                <a:solidFill>
                  <a:srgbClr val="333333"/>
                </a:solidFill>
                <a:effectLst/>
              </a:rPr>
              <a:t>Review/Reopen</a:t>
            </a:r>
            <a:br>
              <a:rPr lang="en-US" sz="1400" b="0" i="0" dirty="0">
                <a:solidFill>
                  <a:srgbClr val="333333"/>
                </a:solidFill>
                <a:effectLst/>
              </a:rPr>
            </a:br>
            <a:r>
              <a:rPr lang="en-US" sz="1400" b="0" i="0" dirty="0">
                <a:solidFill>
                  <a:srgbClr val="333333"/>
                </a:solidFill>
                <a:effectLst/>
              </a:rPr>
              <a:t>P.O. Box 280</a:t>
            </a:r>
            <a:br>
              <a:rPr lang="en-US" sz="1400" b="0" i="0" dirty="0">
                <a:solidFill>
                  <a:srgbClr val="333333"/>
                </a:solidFill>
                <a:effectLst/>
              </a:rPr>
            </a:br>
            <a:r>
              <a:rPr lang="en-US" sz="1400" b="0" i="0" dirty="0">
                <a:solidFill>
                  <a:srgbClr val="333333"/>
                </a:solidFill>
                <a:effectLst/>
              </a:rPr>
              <a:t>Glen Burnie, MD 21060-0280</a:t>
            </a:r>
          </a:p>
          <a:p>
            <a:pPr algn="l"/>
            <a:r>
              <a:rPr lang="en-US" sz="1400" b="1" i="0" dirty="0">
                <a:solidFill>
                  <a:srgbClr val="008572"/>
                </a:solidFill>
                <a:effectLst/>
              </a:rPr>
              <a:t>Reconsideration/Formal Appeal</a:t>
            </a:r>
          </a:p>
          <a:p>
            <a:pPr algn="l"/>
            <a:r>
              <a:rPr lang="en-US" sz="1400" b="0" i="1" dirty="0">
                <a:solidFill>
                  <a:srgbClr val="333333"/>
                </a:solidFill>
                <a:effectLst/>
              </a:rPr>
              <a:t>Reconsideration/Formal Appeal</a:t>
            </a:r>
            <a:r>
              <a:rPr lang="en-US" sz="1400" b="0" i="0" dirty="0">
                <a:solidFill>
                  <a:srgbClr val="333333"/>
                </a:solidFill>
                <a:effectLst/>
              </a:rPr>
              <a:t> is a formal process to review a processed claim when the provider does not agree with the outcome and feels the claim warrants an adjustment. The provider must submit this request in writing. Providers are not required to first submit a review/reopening request, but are encouraged to do so for minimal processing errors. Providers should complete the </a:t>
            </a:r>
            <a:r>
              <a:rPr lang="en-US" sz="1400" b="0" i="0" u="sng" dirty="0">
                <a:solidFill>
                  <a:srgbClr val="E03200"/>
                </a:solidFill>
                <a:effectLst/>
                <a:hlinkClick r:id="rId3" tooltip="Opens a PDF Document"/>
              </a:rPr>
              <a:t>Reconsideration/Formal Appeal form</a:t>
            </a:r>
            <a:r>
              <a:rPr lang="en-US" sz="1400" b="0" i="0" dirty="0">
                <a:solidFill>
                  <a:srgbClr val="333333"/>
                </a:solidFill>
                <a:effectLst/>
              </a:rPr>
              <a:t> and attach supporting documentation, including the required </a:t>
            </a:r>
            <a:r>
              <a:rPr lang="en-US" sz="1400" b="0" i="0" u="sng" dirty="0">
                <a:solidFill>
                  <a:srgbClr val="E03200"/>
                </a:solidFill>
                <a:effectLst/>
                <a:hlinkClick r:id="rId4" tooltip="Opens a PDF Document"/>
              </a:rPr>
              <a:t>Waiver of Liability (WOL) form</a:t>
            </a:r>
            <a:r>
              <a:rPr lang="en-US" sz="1400" b="0" i="0" dirty="0">
                <a:solidFill>
                  <a:srgbClr val="333333"/>
                </a:solidFill>
                <a:effectLst/>
              </a:rPr>
              <a:t>. Request cannot be handled telephonically and should be mailed to </a:t>
            </a:r>
            <a:r>
              <a:rPr lang="en-US" sz="1400" b="0" i="1" dirty="0">
                <a:solidFill>
                  <a:srgbClr val="333333"/>
                </a:solidFill>
                <a:effectLst/>
              </a:rPr>
              <a:t>i</a:t>
            </a:r>
            <a:r>
              <a:rPr lang="en-US" sz="1400" b="0" i="0" dirty="0">
                <a:solidFill>
                  <a:srgbClr val="333333"/>
                </a:solidFill>
                <a:effectLst/>
              </a:rPr>
              <a:t>Care Appeal Department Address below within 60 days from the date of the EOP or response to the review/reopening request:</a:t>
            </a:r>
          </a:p>
          <a:p>
            <a:pPr algn="l"/>
            <a:r>
              <a:rPr lang="en-US" sz="1400" b="1" i="0" dirty="0">
                <a:solidFill>
                  <a:srgbClr val="333333"/>
                </a:solidFill>
                <a:effectLst/>
              </a:rPr>
              <a:t>Reconsideration/Formal Appeal Form Address:</a:t>
            </a:r>
            <a:endParaRPr lang="en-US" sz="1400" b="0" i="0" dirty="0">
              <a:solidFill>
                <a:srgbClr val="333333"/>
              </a:solidFill>
              <a:effectLst/>
            </a:endParaRPr>
          </a:p>
          <a:p>
            <a:pPr algn="l"/>
            <a:r>
              <a:rPr lang="en-US" sz="1400" b="0" i="1" dirty="0">
                <a:solidFill>
                  <a:srgbClr val="333333"/>
                </a:solidFill>
                <a:effectLst/>
              </a:rPr>
              <a:t>i</a:t>
            </a:r>
            <a:r>
              <a:rPr lang="en-US" sz="1400" b="0" i="0" dirty="0">
                <a:solidFill>
                  <a:srgbClr val="333333"/>
                </a:solidFill>
                <a:effectLst/>
              </a:rPr>
              <a:t>Care Health Plan</a:t>
            </a:r>
            <a:br>
              <a:rPr lang="en-US" sz="1400" b="0" i="0" dirty="0">
                <a:solidFill>
                  <a:srgbClr val="333333"/>
                </a:solidFill>
                <a:effectLst/>
              </a:rPr>
            </a:br>
            <a:r>
              <a:rPr lang="en-US" sz="1400" b="0" i="0" dirty="0">
                <a:solidFill>
                  <a:srgbClr val="333333"/>
                </a:solidFill>
                <a:effectLst/>
              </a:rPr>
              <a:t>Appeal Department</a:t>
            </a:r>
            <a:br>
              <a:rPr lang="en-US" sz="1400" b="0" i="0" dirty="0">
                <a:solidFill>
                  <a:srgbClr val="333333"/>
                </a:solidFill>
                <a:effectLst/>
              </a:rPr>
            </a:br>
            <a:r>
              <a:rPr lang="en-US" sz="1400" b="0" i="0" dirty="0">
                <a:solidFill>
                  <a:srgbClr val="333333"/>
                </a:solidFill>
                <a:effectLst/>
              </a:rPr>
              <a:t>1555 N. RiverCenter Dr., Suite 206</a:t>
            </a:r>
            <a:br>
              <a:rPr lang="en-US" sz="1400" b="0" i="0" dirty="0">
                <a:solidFill>
                  <a:srgbClr val="333333"/>
                </a:solidFill>
                <a:effectLst/>
              </a:rPr>
            </a:br>
            <a:r>
              <a:rPr lang="en-US" sz="1400" b="0" i="0" dirty="0">
                <a:solidFill>
                  <a:srgbClr val="333333"/>
                </a:solidFill>
                <a:effectLst/>
              </a:rPr>
              <a:t>Milwaukee, WI 53212</a:t>
            </a:r>
          </a:p>
          <a:p>
            <a:endParaRPr lang="en-US" dirty="0"/>
          </a:p>
        </p:txBody>
      </p:sp>
      <p:sp>
        <p:nvSpPr>
          <p:cNvPr id="4" name="Slide Number Placeholder 3">
            <a:extLst>
              <a:ext uri="{FF2B5EF4-FFF2-40B4-BE49-F238E27FC236}">
                <a16:creationId xmlns:a16="http://schemas.microsoft.com/office/drawing/2014/main" id="{FDADE6BF-3CD2-86B0-F833-7F3F8AC79523}"/>
              </a:ext>
            </a:extLst>
          </p:cNvPr>
          <p:cNvSpPr>
            <a:spLocks noGrp="1"/>
          </p:cNvSpPr>
          <p:nvPr>
            <p:ph type="sldNum" sz="quarter" idx="12"/>
          </p:nvPr>
        </p:nvSpPr>
        <p:spPr/>
        <p:txBody>
          <a:bodyPr/>
          <a:lstStyle/>
          <a:p>
            <a:fld id="{786D7D0F-3A27-45D3-AB4A-EEE967871401}" type="slidenum">
              <a:rPr lang="en-US" smtClean="0"/>
              <a:t>36</a:t>
            </a:fld>
            <a:endParaRPr lang="en-US" dirty="0"/>
          </a:p>
        </p:txBody>
      </p:sp>
    </p:spTree>
    <p:extLst>
      <p:ext uri="{BB962C8B-B14F-4D97-AF65-F5344CB8AC3E}">
        <p14:creationId xmlns:p14="http://schemas.microsoft.com/office/powerpoint/2010/main" val="353181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3884-99D3-7293-3A69-EA5AD4007601}"/>
              </a:ext>
            </a:extLst>
          </p:cNvPr>
          <p:cNvSpPr>
            <a:spLocks noGrp="1"/>
          </p:cNvSpPr>
          <p:nvPr>
            <p:ph type="title"/>
          </p:nvPr>
        </p:nvSpPr>
        <p:spPr/>
        <p:txBody>
          <a:bodyPr/>
          <a:lstStyle/>
          <a:p>
            <a:r>
              <a:rPr lang="en-US" b="1" i="1" dirty="0"/>
              <a:t>Claims Processing, Cont’d</a:t>
            </a:r>
            <a:endParaRPr lang="en-US" dirty="0"/>
          </a:p>
        </p:txBody>
      </p:sp>
      <p:sp>
        <p:nvSpPr>
          <p:cNvPr id="3" name="Content Placeholder 2">
            <a:extLst>
              <a:ext uri="{FF2B5EF4-FFF2-40B4-BE49-F238E27FC236}">
                <a16:creationId xmlns:a16="http://schemas.microsoft.com/office/drawing/2014/main" id="{68E8BA8E-1765-9781-8AE7-B6FE6A1467BE}"/>
              </a:ext>
            </a:extLst>
          </p:cNvPr>
          <p:cNvSpPr>
            <a:spLocks noGrp="1"/>
          </p:cNvSpPr>
          <p:nvPr>
            <p:ph idx="1"/>
          </p:nvPr>
        </p:nvSpPr>
        <p:spPr/>
        <p:txBody>
          <a:bodyPr>
            <a:normAutofit/>
          </a:bodyPr>
          <a:lstStyle/>
          <a:p>
            <a:r>
              <a:rPr lang="en-US" sz="1800" dirty="0"/>
              <a:t>If a provider is not satisfied with iCare’s response to an appeal, or if iCare does not respond to the provider within the required timeframe as set forth above, the provider may appeal to DHS. Providers are required to first exhaust all appeal rights with iCare before appealing to DHS. All Appeals to DHS must be submitted in writing to DHS within sixty (60) calendar days of iCare’s final decision or failure to respond to the provider, as </a:t>
            </a:r>
            <a:r>
              <a:rPr lang="en-US" sz="1800"/>
              <a:t>follows:</a:t>
            </a:r>
          </a:p>
          <a:p>
            <a:pPr lvl="1"/>
            <a:r>
              <a:rPr lang="en-US" sz="1600"/>
              <a:t> </a:t>
            </a:r>
            <a:r>
              <a:rPr lang="en-US" sz="1600" dirty="0"/>
              <a:t>BadgerCare Plus and Medicaid SSI Managed Care Unit – Provider Appeal P.O. Box 6470 Madison, WI 53716-0470 Fax Number: 608 224-6318</a:t>
            </a:r>
          </a:p>
        </p:txBody>
      </p:sp>
      <p:sp>
        <p:nvSpPr>
          <p:cNvPr id="4" name="Slide Number Placeholder 3">
            <a:extLst>
              <a:ext uri="{FF2B5EF4-FFF2-40B4-BE49-F238E27FC236}">
                <a16:creationId xmlns:a16="http://schemas.microsoft.com/office/drawing/2014/main" id="{EF24D50A-4FFA-CDB7-10C7-52920D2A76BE}"/>
              </a:ext>
            </a:extLst>
          </p:cNvPr>
          <p:cNvSpPr>
            <a:spLocks noGrp="1"/>
          </p:cNvSpPr>
          <p:nvPr>
            <p:ph type="sldNum" sz="quarter" idx="12"/>
          </p:nvPr>
        </p:nvSpPr>
        <p:spPr/>
        <p:txBody>
          <a:bodyPr/>
          <a:lstStyle/>
          <a:p>
            <a:fld id="{786D7D0F-3A27-45D3-AB4A-EEE967871401}" type="slidenum">
              <a:rPr lang="en-US" smtClean="0"/>
              <a:t>37</a:t>
            </a:fld>
            <a:endParaRPr lang="en-US" dirty="0"/>
          </a:p>
        </p:txBody>
      </p:sp>
    </p:spTree>
    <p:extLst>
      <p:ext uri="{BB962C8B-B14F-4D97-AF65-F5344CB8AC3E}">
        <p14:creationId xmlns:p14="http://schemas.microsoft.com/office/powerpoint/2010/main" val="359936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a:cs typeface="Times New Roman" panose="02020603050405020304" pitchFamily="18" charset="0"/>
              </a:rPr>
              <a:t>Sharing of Information under Federal and State Privacy Laws</a:t>
            </a:r>
          </a:p>
        </p:txBody>
      </p:sp>
      <p:sp>
        <p:nvSpPr>
          <p:cNvPr id="3" name="Content Placeholder 2"/>
          <p:cNvSpPr>
            <a:spLocks noGrp="1"/>
          </p:cNvSpPr>
          <p:nvPr>
            <p:ph idx="1"/>
          </p:nvPr>
        </p:nvSpPr>
        <p:spPr/>
        <p:txBody>
          <a:bodyPr>
            <a:normAutofit fontScale="92500"/>
          </a:bodyPr>
          <a:lstStyle/>
          <a:p>
            <a:r>
              <a:rPr lang="en-US" dirty="0">
                <a:cs typeface="Times New Roman" panose="02020603050405020304" pitchFamily="18" charset="0"/>
              </a:rPr>
              <a:t>Independent Care Health Plan (</a:t>
            </a:r>
            <a:r>
              <a:rPr lang="en-US" i="1" dirty="0">
                <a:cs typeface="Times New Roman" panose="02020603050405020304" pitchFamily="18" charset="0"/>
              </a:rPr>
              <a:t>i</a:t>
            </a:r>
            <a:r>
              <a:rPr lang="en-US" dirty="0">
                <a:cs typeface="Times New Roman" panose="02020603050405020304" pitchFamily="18" charset="0"/>
              </a:rPr>
              <a:t>Care) is a health plan and is a covered entity as defined under the Health Insurance Portability and Accountability Act (HIPAA)</a:t>
            </a:r>
          </a:p>
          <a:p>
            <a:r>
              <a:rPr lang="en-US" i="1" dirty="0">
                <a:cs typeface="Times New Roman" panose="02020603050405020304" pitchFamily="18" charset="0"/>
              </a:rPr>
              <a:t>i</a:t>
            </a:r>
            <a:r>
              <a:rPr lang="en-US" dirty="0">
                <a:cs typeface="Times New Roman" panose="02020603050405020304" pitchFamily="18" charset="0"/>
              </a:rPr>
              <a:t>Care has contracts with DHS and CMS to administer Medicare/Medicaid plans</a:t>
            </a:r>
          </a:p>
          <a:p>
            <a:pPr lvl="1"/>
            <a:r>
              <a:rPr lang="en-US" sz="2200" dirty="0">
                <a:cs typeface="Times New Roman" panose="02020603050405020304" pitchFamily="18" charset="0"/>
              </a:rPr>
              <a:t>Enrolled members can receive coverage under Medicaid, Medicare, and/or Long Term Care depending on the program(s) in which they are enrolled</a:t>
            </a:r>
          </a:p>
          <a:p>
            <a:pPr lvl="1"/>
            <a:r>
              <a:rPr lang="en-US" sz="2200" dirty="0">
                <a:cs typeface="Times New Roman" panose="02020603050405020304" pitchFamily="18" charset="0"/>
              </a:rPr>
              <a:t>With some limited exceptions, covered entities such as health care providers and health care plans are allowed to disclose personally identifiable health care information about members/patients they are both serving without informed consent, provided it is for the purposes of treatment, payment, and health care operations</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849616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b="1" i="1" dirty="0">
                <a:cs typeface="Times New Roman" panose="02020603050405020304" pitchFamily="18" charset="0"/>
              </a:rPr>
              <a:t>Sharing of Information under Federal and State Privacy Laws </a:t>
            </a:r>
            <a:r>
              <a:rPr lang="en-US" sz="1600" b="1" i="1" dirty="0">
                <a:cs typeface="Times New Roman" panose="02020603050405020304" pitchFamily="18" charset="0"/>
              </a:rPr>
              <a:t>(Continued)</a:t>
            </a:r>
            <a:endParaRPr lang="en-US" sz="3600" b="1" i="1"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Case management and care coordination are included in the definition of health care operations under HIPAA (See 45 CFR § 164.501)</a:t>
            </a:r>
          </a:p>
          <a:p>
            <a:r>
              <a:rPr lang="en-US" dirty="0">
                <a:cs typeface="Times New Roman" panose="02020603050405020304" pitchFamily="18" charset="0"/>
              </a:rPr>
              <a:t>Wisconsin law also permits access to patient health care records without informed consent of the patient if the releases are for the purposes of treatment, payment, or health care operations as defined by HIPPA (See Wis. Stats. § 146.82(1) and (2)</a:t>
            </a:r>
          </a:p>
          <a:p>
            <a:pPr lvl="2">
              <a:buClrTx/>
            </a:pPr>
            <a:endParaRPr lang="en-US" sz="2400" dirty="0">
              <a:latin typeface="Times New Roman" panose="02020603050405020304" pitchFamily="18" charset="0"/>
              <a:cs typeface="Times New Roman" panose="02020603050405020304" pitchFamily="18" charset="0"/>
            </a:endParaRPr>
          </a:p>
          <a:p>
            <a:pPr>
              <a:buClrTx/>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03216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rPr>
              <a:t>Member Eligibility</a:t>
            </a:r>
          </a:p>
        </p:txBody>
      </p:sp>
      <p:sp>
        <p:nvSpPr>
          <p:cNvPr id="3" name="Content Placeholder 2"/>
          <p:cNvSpPr>
            <a:spLocks noGrp="1"/>
          </p:cNvSpPr>
          <p:nvPr>
            <p:ph idx="1"/>
          </p:nvPr>
        </p:nvSpPr>
        <p:spPr/>
        <p:txBody>
          <a:bodyPr>
            <a:normAutofit/>
          </a:bodyPr>
          <a:lstStyle/>
          <a:p>
            <a:r>
              <a:rPr lang="en-US" dirty="0"/>
              <a:t>Providers are required to obtain member eligibility information	</a:t>
            </a:r>
          </a:p>
          <a:p>
            <a:pPr lvl="1"/>
            <a:r>
              <a:rPr lang="en-US" dirty="0"/>
              <a:t>Providers should verify eligibility at every visit</a:t>
            </a:r>
          </a:p>
          <a:p>
            <a:pPr lvl="1"/>
            <a:r>
              <a:rPr lang="en-US" dirty="0"/>
              <a:t>Coverage of services should be verified before rendering</a:t>
            </a:r>
          </a:p>
          <a:p>
            <a:r>
              <a:rPr lang="en-US" dirty="0"/>
              <a:t>Check iCare eligibility via </a:t>
            </a:r>
            <a:r>
              <a:rPr lang="en-US" dirty="0" err="1"/>
              <a:t>ForwardHealth</a:t>
            </a:r>
            <a:r>
              <a:rPr lang="en-US" dirty="0"/>
              <a:t> portal, iCare Customer Service or our Provider Portal for network specifics</a:t>
            </a:r>
          </a:p>
          <a:p>
            <a:pPr lvl="1"/>
            <a:r>
              <a:rPr lang="en-US" dirty="0"/>
              <a:t>Coverage is not guaranteed based on presentation of an</a:t>
            </a:r>
            <a:r>
              <a:rPr lang="en-US" dirty="0">
                <a:solidFill>
                  <a:srgbClr val="FF0000"/>
                </a:solidFill>
              </a:rPr>
              <a:t> </a:t>
            </a:r>
            <a:r>
              <a:rPr lang="en-US" dirty="0"/>
              <a:t>insurance card</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4</a:t>
            </a:fld>
            <a:endParaRPr lang="en-US" dirty="0"/>
          </a:p>
        </p:txBody>
      </p:sp>
    </p:spTree>
    <p:extLst>
      <p:ext uri="{BB962C8B-B14F-4D97-AF65-F5344CB8AC3E}">
        <p14:creationId xmlns:p14="http://schemas.microsoft.com/office/powerpoint/2010/main" val="164913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a:cs typeface="Times New Roman" panose="02020603050405020304" pitchFamily="18" charset="0"/>
              </a:rPr>
              <a:t>Sharing of Health Care Information under Federal and State Privacy Laws</a:t>
            </a:r>
            <a:r>
              <a:rPr lang="en-US" sz="3600" dirty="0">
                <a:cs typeface="Times New Roman" panose="02020603050405020304" pitchFamily="18" charset="0"/>
              </a:rPr>
              <a:t> </a:t>
            </a:r>
            <a:r>
              <a:rPr lang="en-US" sz="1600" dirty="0">
                <a:cs typeface="Times New Roman" panose="02020603050405020304" pitchFamily="18" charset="0"/>
              </a:rPr>
              <a:t>(Continued)</a:t>
            </a:r>
            <a:endParaRPr lang="en-US" sz="3600"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If you are a type of service provider that is not included in the definition of  health care provider under HIPAA, your provider contract with iCare contains a Business Associate Agreement which authorizes the sharing of member information between you and iCare for purposes of treatment, payment, and health care operations</a:t>
            </a:r>
            <a:endParaRPr lang="en-US" dirty="0"/>
          </a:p>
          <a:p>
            <a:pPr>
              <a:buClr>
                <a:schemeClr val="accent4"/>
              </a:buCl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2650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Members Rights</a:t>
            </a:r>
          </a:p>
        </p:txBody>
      </p:sp>
      <p:sp>
        <p:nvSpPr>
          <p:cNvPr id="3" name="Content Placeholder 2"/>
          <p:cNvSpPr>
            <a:spLocks noGrp="1"/>
          </p:cNvSpPr>
          <p:nvPr>
            <p:ph idx="1"/>
          </p:nvPr>
        </p:nvSpPr>
        <p:spPr>
          <a:xfrm>
            <a:off x="381000" y="1295400"/>
            <a:ext cx="7620000" cy="4800600"/>
          </a:xfrm>
        </p:spPr>
        <p:txBody>
          <a:bodyPr>
            <a:normAutofit fontScale="92500" lnSpcReduction="10000"/>
          </a:bodyPr>
          <a:lstStyle/>
          <a:p>
            <a:pPr marL="114300" indent="0">
              <a:buClrTx/>
              <a:buNone/>
            </a:pPr>
            <a:r>
              <a:rPr lang="en-US" dirty="0">
                <a:cs typeface="Times New Roman" panose="02020603050405020304" pitchFamily="18" charset="0"/>
              </a:rPr>
              <a:t>Members have the right to know the following information:</a:t>
            </a:r>
          </a:p>
          <a:p>
            <a:r>
              <a:rPr lang="en-US" dirty="0">
                <a:cs typeface="Times New Roman" panose="02020603050405020304" pitchFamily="18" charset="0"/>
              </a:rPr>
              <a:t>Provider’s credentials</a:t>
            </a:r>
          </a:p>
          <a:p>
            <a:r>
              <a:rPr lang="en-US" dirty="0">
                <a:cs typeface="Times New Roman" panose="02020603050405020304" pitchFamily="18" charset="0"/>
              </a:rPr>
              <a:t>Right to medical records</a:t>
            </a:r>
          </a:p>
          <a:p>
            <a:r>
              <a:rPr lang="en-US" dirty="0">
                <a:cs typeface="Times New Roman" panose="02020603050405020304" pitchFamily="18" charset="0"/>
              </a:rPr>
              <a:t>If applicable, physician incentive plan </a:t>
            </a:r>
          </a:p>
          <a:p>
            <a:r>
              <a:rPr lang="en-US" dirty="0">
                <a:cs typeface="Times New Roman" panose="02020603050405020304" pitchFamily="18" charset="0"/>
              </a:rPr>
              <a:t>Their rights as members</a:t>
            </a:r>
          </a:p>
          <a:p>
            <a:r>
              <a:rPr lang="en-US" dirty="0">
                <a:cs typeface="Times New Roman" panose="02020603050405020304" pitchFamily="18" charset="0"/>
              </a:rPr>
              <a:t>Their civil rights as members</a:t>
            </a:r>
          </a:p>
          <a:p>
            <a:r>
              <a:rPr lang="en-US" dirty="0">
                <a:cs typeface="Times New Roman" panose="02020603050405020304" pitchFamily="18" charset="0"/>
              </a:rPr>
              <a:t>All medically necessary covered services are available and will be provided in the same manner to all members. All persons or organizations connected with </a:t>
            </a:r>
            <a:r>
              <a:rPr lang="en-US" i="1" dirty="0">
                <a:cs typeface="Times New Roman" panose="02020603050405020304" pitchFamily="18" charset="0"/>
              </a:rPr>
              <a:t>i</a:t>
            </a:r>
            <a:r>
              <a:rPr lang="en-US" dirty="0">
                <a:cs typeface="Times New Roman" panose="02020603050405020304" pitchFamily="18" charset="0"/>
              </a:rPr>
              <a:t>Care that refer or recommend members for services shall do so in the same manner for all members</a:t>
            </a:r>
            <a:endParaRPr lang="en-US" i="1" dirty="0">
              <a:cs typeface="Times New Roman" panose="02020603050405020304" pitchFamily="18" charset="0"/>
            </a:endParaRPr>
          </a:p>
          <a:p>
            <a:pPr marL="114300" indent="0">
              <a:buClrTx/>
              <a:buNone/>
            </a:pPr>
            <a:endParaRPr lang="en-US" dirty="0">
              <a:cs typeface="Times New Roman" panose="02020603050405020304" pitchFamily="18" charset="0"/>
            </a:endParaRPr>
          </a:p>
          <a:p>
            <a:pPr marL="114300" indent="0">
              <a:buClrTx/>
              <a:buNone/>
            </a:pPr>
            <a:r>
              <a:rPr lang="en-US" dirty="0">
                <a:cs typeface="Times New Roman" panose="02020603050405020304" pitchFamily="18" charset="0"/>
              </a:rPr>
              <a:t>More detailed information can be found in the Provider Reference Manual &amp; FCP Provider Reference Manual: </a:t>
            </a:r>
            <a:r>
              <a:rPr lang="en-US" dirty="0">
                <a:cs typeface="Times New Roman" panose="02020603050405020304" pitchFamily="18" charset="0"/>
                <a:hlinkClick r:id="rId3"/>
              </a:rPr>
              <a:t>http://www.icarehealthplan.org/</a:t>
            </a:r>
            <a:r>
              <a:rPr lang="en-US" dirty="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66114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820A-7A65-4225-B46E-2FC25EAA9BC5}"/>
              </a:ext>
            </a:extLst>
          </p:cNvPr>
          <p:cNvSpPr>
            <a:spLocks noGrp="1"/>
          </p:cNvSpPr>
          <p:nvPr>
            <p:ph type="title"/>
          </p:nvPr>
        </p:nvSpPr>
        <p:spPr/>
        <p:txBody>
          <a:bodyPr/>
          <a:lstStyle/>
          <a:p>
            <a:r>
              <a:rPr lang="en-US" b="1" i="1" dirty="0"/>
              <a:t>Member Grievance and Appeal Guide</a:t>
            </a:r>
          </a:p>
        </p:txBody>
      </p:sp>
      <p:sp>
        <p:nvSpPr>
          <p:cNvPr id="3" name="Content Placeholder 2">
            <a:extLst>
              <a:ext uri="{FF2B5EF4-FFF2-40B4-BE49-F238E27FC236}">
                <a16:creationId xmlns:a16="http://schemas.microsoft.com/office/drawing/2014/main" id="{1840C673-C426-49D3-ABF9-945758D1DBB3}"/>
              </a:ext>
            </a:extLst>
          </p:cNvPr>
          <p:cNvSpPr>
            <a:spLocks noGrp="1"/>
          </p:cNvSpPr>
          <p:nvPr>
            <p:ph idx="1"/>
          </p:nvPr>
        </p:nvSpPr>
        <p:spPr/>
        <p:txBody>
          <a:bodyPr/>
          <a:lstStyle/>
          <a:p>
            <a:r>
              <a:rPr lang="en-US" sz="1800" b="0" i="0" u="none" strike="noStrike" baseline="0" dirty="0">
                <a:solidFill>
                  <a:srgbClr val="000000"/>
                </a:solidFill>
              </a:rPr>
              <a:t>All Wisconsin Medicaid Health Plans are required to implement and enforce all of the requirements regarding member grievance and appeals processes, including Title 42 Code of Federal Regulations Part 438 Subpart F (included in link below). </a:t>
            </a:r>
          </a:p>
          <a:p>
            <a:r>
              <a:rPr lang="en-US" sz="1800" b="0" i="0" u="none" strike="noStrike" baseline="0" dirty="0">
                <a:solidFill>
                  <a:srgbClr val="000000"/>
                </a:solidFill>
              </a:rPr>
              <a:t>This guide provides contractual requirements for member grievance and appeal systems, including notice timing and content requirements, and grievance and appeal resolution timeframes for BadgerCare+ and Medicaid</a:t>
            </a:r>
          </a:p>
          <a:p>
            <a:pPr marL="114300" indent="0">
              <a:buNone/>
            </a:pPr>
            <a:endParaRPr lang="en-US" sz="1800" b="0" i="0" u="none" strike="noStrike" baseline="0" dirty="0">
              <a:solidFill>
                <a:srgbClr val="000000"/>
              </a:solidFill>
            </a:endParaRPr>
          </a:p>
          <a:p>
            <a:r>
              <a:rPr lang="en-US" sz="1800" dirty="0">
                <a:solidFill>
                  <a:srgbClr val="000000"/>
                </a:solidFill>
              </a:rPr>
              <a:t>This Guide should be reviewed by all providers, which  can be found on </a:t>
            </a:r>
            <a:r>
              <a:rPr lang="en-US" sz="1800" dirty="0" err="1">
                <a:solidFill>
                  <a:srgbClr val="000000"/>
                </a:solidFill>
              </a:rPr>
              <a:t>ForwardHealth’s</a:t>
            </a:r>
            <a:r>
              <a:rPr lang="en-US" sz="1800" dirty="0">
                <a:solidFill>
                  <a:srgbClr val="000000"/>
                </a:solidFill>
              </a:rPr>
              <a:t> portal: </a:t>
            </a:r>
          </a:p>
          <a:p>
            <a:pPr lvl="1"/>
            <a:r>
              <a:rPr lang="en-US" sz="1600" u="sng" dirty="0">
                <a:solidFill>
                  <a:srgbClr val="0563C1"/>
                </a:solidFill>
                <a:effectLst/>
                <a:latin typeface="Calibri" panose="020F0502020204030204" pitchFamily="34" charset="0"/>
                <a:ea typeface="Calibri" panose="020F0502020204030204" pitchFamily="34" charset="0"/>
                <a:hlinkClick r:id="rId2"/>
              </a:rPr>
              <a:t>HMO and PHIP Member Grievances and Appeals Guide</a:t>
            </a:r>
            <a:endParaRPr lang="en-US" sz="1600" dirty="0">
              <a:effectLst/>
              <a:latin typeface="Calibri" panose="020F0502020204030204" pitchFamily="34" charset="0"/>
              <a:ea typeface="Calibri" panose="020F0502020204030204" pitchFamily="34" charset="0"/>
            </a:endParaRPr>
          </a:p>
          <a:p>
            <a:pPr lvl="2"/>
            <a:r>
              <a:rPr lang="en-US" sz="1400" dirty="0">
                <a:solidFill>
                  <a:srgbClr val="000000"/>
                </a:solidFill>
              </a:rPr>
              <a:t>Under Policy Guides</a:t>
            </a:r>
          </a:p>
          <a:p>
            <a:pPr lvl="2"/>
            <a:endParaRPr lang="en-US" sz="1400" dirty="0">
              <a:solidFill>
                <a:srgbClr val="000000"/>
              </a:solidFill>
            </a:endParaRPr>
          </a:p>
          <a:p>
            <a:pPr lvl="1"/>
            <a:endParaRPr lang="en-US" sz="1600" dirty="0">
              <a:solidFill>
                <a:srgbClr val="000000"/>
              </a:solidFill>
            </a:endParaRPr>
          </a:p>
          <a:p>
            <a:pPr lvl="1"/>
            <a:endParaRPr lang="en-US" sz="160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pPr marL="411480" lvl="1" indent="0">
              <a:buNone/>
            </a:pPr>
            <a:endParaRPr lang="en-US" dirty="0"/>
          </a:p>
        </p:txBody>
      </p:sp>
      <p:sp>
        <p:nvSpPr>
          <p:cNvPr id="4" name="Slide Number Placeholder 3">
            <a:extLst>
              <a:ext uri="{FF2B5EF4-FFF2-40B4-BE49-F238E27FC236}">
                <a16:creationId xmlns:a16="http://schemas.microsoft.com/office/drawing/2014/main" id="{D4C58185-23D2-4FE1-8859-5BD6E20A2B48}"/>
              </a:ext>
            </a:extLst>
          </p:cNvPr>
          <p:cNvSpPr>
            <a:spLocks noGrp="1"/>
          </p:cNvSpPr>
          <p:nvPr>
            <p:ph type="sldNum" sz="quarter" idx="12"/>
          </p:nvPr>
        </p:nvSpPr>
        <p:spPr/>
        <p:txBody>
          <a:bodyPr/>
          <a:lstStyle/>
          <a:p>
            <a:fld id="{786D7D0F-3A27-45D3-AB4A-EEE967871401}" type="slidenum">
              <a:rPr lang="en-US" smtClean="0"/>
              <a:t>6</a:t>
            </a:fld>
            <a:endParaRPr lang="en-US" dirty="0"/>
          </a:p>
        </p:txBody>
      </p:sp>
    </p:spTree>
    <p:extLst>
      <p:ext uri="{BB962C8B-B14F-4D97-AF65-F5344CB8AC3E}">
        <p14:creationId xmlns:p14="http://schemas.microsoft.com/office/powerpoint/2010/main" val="150333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502C-D8D1-413F-876E-CC22D8F65176}"/>
              </a:ext>
            </a:extLst>
          </p:cNvPr>
          <p:cNvSpPr>
            <a:spLocks noGrp="1"/>
          </p:cNvSpPr>
          <p:nvPr>
            <p:ph type="title"/>
          </p:nvPr>
        </p:nvSpPr>
        <p:spPr/>
        <p:txBody>
          <a:bodyPr/>
          <a:lstStyle/>
          <a:p>
            <a:r>
              <a:rPr lang="en-US" b="1" i="1" dirty="0"/>
              <a:t>BadgerCare+/Medicaid </a:t>
            </a:r>
            <a:r>
              <a:rPr lang="en-US" b="1" i="1" dirty="0" err="1"/>
              <a:t>Ombuds</a:t>
            </a:r>
            <a:r>
              <a:rPr lang="en-US" dirty="0"/>
              <a:t>	</a:t>
            </a:r>
          </a:p>
        </p:txBody>
      </p:sp>
      <p:sp>
        <p:nvSpPr>
          <p:cNvPr id="3" name="Content Placeholder 2">
            <a:extLst>
              <a:ext uri="{FF2B5EF4-FFF2-40B4-BE49-F238E27FC236}">
                <a16:creationId xmlns:a16="http://schemas.microsoft.com/office/drawing/2014/main" id="{5AC51857-8C32-4A27-858F-13CBA0FABC2D}"/>
              </a:ext>
            </a:extLst>
          </p:cNvPr>
          <p:cNvSpPr>
            <a:spLocks noGrp="1"/>
          </p:cNvSpPr>
          <p:nvPr>
            <p:ph idx="1"/>
          </p:nvPr>
        </p:nvSpPr>
        <p:spPr/>
        <p:txBody>
          <a:bodyPr>
            <a:normAutofit lnSpcReduction="10000"/>
          </a:bodyPr>
          <a:lstStyle/>
          <a:p>
            <a:r>
              <a:rPr lang="en-US" dirty="0"/>
              <a:t>BadgerCare+ and Medicaid members have access to an Ombudsmen via DHS</a:t>
            </a:r>
          </a:p>
          <a:p>
            <a:r>
              <a:rPr lang="en-US" dirty="0" err="1"/>
              <a:t>Ombuds</a:t>
            </a:r>
            <a:r>
              <a:rPr lang="en-US" dirty="0"/>
              <a:t> can:</a:t>
            </a:r>
          </a:p>
          <a:p>
            <a:pPr lvl="1"/>
            <a:r>
              <a:rPr lang="en-US" dirty="0"/>
              <a:t>Research and resolve enrollee grievances about the care or services</a:t>
            </a:r>
          </a:p>
          <a:p>
            <a:pPr lvl="1"/>
            <a:r>
              <a:rPr lang="en-US" dirty="0"/>
              <a:t>Help enrollees with a grievance (telephonic or written)</a:t>
            </a:r>
          </a:p>
          <a:p>
            <a:pPr lvl="2"/>
            <a:r>
              <a:rPr lang="en-US" dirty="0"/>
              <a:t>1-800-760-0001</a:t>
            </a:r>
          </a:p>
          <a:p>
            <a:pPr lvl="2"/>
            <a:r>
              <a:rPr lang="en-US" dirty="0" err="1"/>
              <a:t>BC+Medicaid</a:t>
            </a:r>
            <a:r>
              <a:rPr lang="en-US" dirty="0"/>
              <a:t> Ombudsmen, PO Box 6470, Madison WI 53716</a:t>
            </a:r>
          </a:p>
          <a:p>
            <a:pPr lvl="1"/>
            <a:r>
              <a:rPr lang="en-US" dirty="0"/>
              <a:t>Help enrollees understand their rights</a:t>
            </a:r>
          </a:p>
          <a:p>
            <a:pPr lvl="1"/>
            <a:r>
              <a:rPr lang="en-US" dirty="0"/>
              <a:t>Represent enrollees</a:t>
            </a:r>
          </a:p>
          <a:p>
            <a:pPr lvl="1"/>
            <a:r>
              <a:rPr lang="en-US"/>
              <a:t>Act as a </a:t>
            </a:r>
            <a:r>
              <a:rPr lang="en-US" dirty="0"/>
              <a:t>fair and impartial go-between</a:t>
            </a:r>
          </a:p>
          <a:p>
            <a:pPr marL="411480" lvl="1" indent="0">
              <a:buNone/>
            </a:pPr>
            <a:endParaRPr lang="en-US" dirty="0"/>
          </a:p>
          <a:p>
            <a:pPr marL="411480" lvl="1" indent="0">
              <a:buNone/>
            </a:pPr>
            <a:r>
              <a:rPr lang="en-US" dirty="0"/>
              <a:t>Please see our website for complete details: </a:t>
            </a:r>
          </a:p>
          <a:p>
            <a:pPr marL="411480" lvl="1" indent="0">
              <a:buNone/>
            </a:pPr>
            <a:r>
              <a:rPr lang="en-US" sz="1800" u="sng" dirty="0">
                <a:solidFill>
                  <a:srgbClr val="0563C1"/>
                </a:solidFill>
                <a:effectLst/>
                <a:latin typeface="Calibri" panose="020F0502020204030204" pitchFamily="34" charset="0"/>
                <a:ea typeface="Calibri" panose="020F0502020204030204" pitchFamily="34" charset="0"/>
                <a:hlinkClick r:id="rId2"/>
              </a:rPr>
              <a:t>https://www.icarehealthplan.org/Provider-Documents.htm</a:t>
            </a: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789ACB29-2805-47A0-B1F2-A695B7278889}"/>
              </a:ext>
            </a:extLst>
          </p:cNvPr>
          <p:cNvSpPr>
            <a:spLocks noGrp="1"/>
          </p:cNvSpPr>
          <p:nvPr>
            <p:ph type="sldNum" sz="quarter" idx="12"/>
          </p:nvPr>
        </p:nvSpPr>
        <p:spPr/>
        <p:txBody>
          <a:bodyPr/>
          <a:lstStyle/>
          <a:p>
            <a:fld id="{786D7D0F-3A27-45D3-AB4A-EEE967871401}" type="slidenum">
              <a:rPr lang="en-US" smtClean="0"/>
              <a:t>7</a:t>
            </a:fld>
            <a:endParaRPr lang="en-US" dirty="0"/>
          </a:p>
        </p:txBody>
      </p:sp>
    </p:spTree>
    <p:extLst>
      <p:ext uri="{BB962C8B-B14F-4D97-AF65-F5344CB8AC3E}">
        <p14:creationId xmlns:p14="http://schemas.microsoft.com/office/powerpoint/2010/main" val="188728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chemeClr val="accent2"/>
                </a:solidFill>
                <a:cs typeface="Times New Roman" panose="02020603050405020304" pitchFamily="18" charset="0"/>
              </a:rPr>
              <a:t>Cultural Competency</a:t>
            </a:r>
          </a:p>
        </p:txBody>
      </p:sp>
      <p:sp>
        <p:nvSpPr>
          <p:cNvPr id="2" name="Content Placeholder 1"/>
          <p:cNvSpPr>
            <a:spLocks noGrp="1"/>
          </p:cNvSpPr>
          <p:nvPr>
            <p:ph idx="1"/>
          </p:nvPr>
        </p:nvSpPr>
        <p:spPr/>
        <p:txBody>
          <a:bodyPr>
            <a:normAutofit/>
          </a:bodyPr>
          <a:lstStyle/>
          <a:p>
            <a:r>
              <a:rPr lang="en-US" i="1" dirty="0">
                <a:cs typeface="Times New Roman" panose="02020603050405020304" pitchFamily="18" charset="0"/>
              </a:rPr>
              <a:t>i</a:t>
            </a:r>
            <a:r>
              <a:rPr lang="en-US" dirty="0">
                <a:cs typeface="Times New Roman" panose="02020603050405020304" pitchFamily="18" charset="0"/>
              </a:rPr>
              <a:t>Care encourages and fosters cultural competency among staff and providers</a:t>
            </a:r>
          </a:p>
          <a:p>
            <a:r>
              <a:rPr lang="en-US" dirty="0">
                <a:cs typeface="Times New Roman" panose="02020603050405020304" pitchFamily="18" charset="0"/>
              </a:rPr>
              <a:t>Quality services to individuals from different cultural backgrounds are based on an understanding of each population’s distinct needs</a:t>
            </a:r>
          </a:p>
          <a:p>
            <a:r>
              <a:rPr lang="en-US" i="1" dirty="0">
                <a:cs typeface="Times New Roman" panose="02020603050405020304" pitchFamily="18" charset="0"/>
              </a:rPr>
              <a:t>i</a:t>
            </a:r>
            <a:r>
              <a:rPr lang="en-US" dirty="0">
                <a:cs typeface="Times New Roman" panose="02020603050405020304" pitchFamily="18" charset="0"/>
              </a:rPr>
              <a:t>Care uses known Member cultural information to help determine resources needed for cross-cultural and culturally specific- practices, such as: Community outreach organizations that provide free material or advice based on the cultural needs of the Member</a:t>
            </a:r>
          </a:p>
          <a:p>
            <a:pPr lvl="1"/>
            <a:r>
              <a:rPr lang="en-US" dirty="0">
                <a:cs typeface="Times New Roman" panose="02020603050405020304" pitchFamily="18" charset="0"/>
              </a:rPr>
              <a:t>Providers and organizations that are able to communicate in the Member’s preferred language, if needed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83863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91E1-EEB8-438E-B738-026D28389141}"/>
              </a:ext>
            </a:extLst>
          </p:cNvPr>
          <p:cNvSpPr>
            <a:spLocks noGrp="1"/>
          </p:cNvSpPr>
          <p:nvPr>
            <p:ph type="title"/>
          </p:nvPr>
        </p:nvSpPr>
        <p:spPr/>
        <p:txBody>
          <a:bodyPr/>
          <a:lstStyle/>
          <a:p>
            <a:r>
              <a:rPr lang="en-US" b="1" i="1" dirty="0">
                <a:solidFill>
                  <a:srgbClr val="9CBEBD"/>
                </a:solidFill>
              </a:rPr>
              <a:t>Cultural Competency</a:t>
            </a:r>
            <a:br>
              <a:rPr lang="en-US" b="1" i="1" dirty="0">
                <a:solidFill>
                  <a:srgbClr val="9CBEBD"/>
                </a:solidFill>
              </a:rPr>
            </a:br>
            <a:r>
              <a:rPr lang="en-US" b="1" i="1" dirty="0">
                <a:solidFill>
                  <a:srgbClr val="9CBEBD"/>
                </a:solidFill>
              </a:rPr>
              <a:t>Provider Expectations</a:t>
            </a:r>
          </a:p>
        </p:txBody>
      </p:sp>
      <p:sp>
        <p:nvSpPr>
          <p:cNvPr id="3" name="Content Placeholder 2">
            <a:extLst>
              <a:ext uri="{FF2B5EF4-FFF2-40B4-BE49-F238E27FC236}">
                <a16:creationId xmlns:a16="http://schemas.microsoft.com/office/drawing/2014/main" id="{B2624914-735B-47E2-B3DB-23752CBD66B0}"/>
              </a:ext>
            </a:extLst>
          </p:cNvPr>
          <p:cNvSpPr>
            <a:spLocks noGrp="1"/>
          </p:cNvSpPr>
          <p:nvPr>
            <p:ph idx="1"/>
          </p:nvPr>
        </p:nvSpPr>
        <p:spPr/>
        <p:txBody>
          <a:bodyPr/>
          <a:lstStyle/>
          <a:p>
            <a:r>
              <a:rPr lang="en-US" i="1" dirty="0"/>
              <a:t>i</a:t>
            </a:r>
            <a:r>
              <a:rPr lang="en-US" dirty="0"/>
              <a:t>Care considers its network providers to be full partners in the mission to deliver culturally competent services to Members </a:t>
            </a:r>
          </a:p>
          <a:p>
            <a:r>
              <a:rPr lang="en-US" i="1" dirty="0"/>
              <a:t>i</a:t>
            </a:r>
            <a:r>
              <a:rPr lang="en-US" dirty="0"/>
              <a:t>Care contracted providers are contractually required to be sensitive to honoring cultural diversity, differing levels of English proficiency, and diverse cultural and ethnic backgrounds, and to foster in their staff attitudes and interpersonal communication styles which respect the diversity of iCare’s members</a:t>
            </a:r>
          </a:p>
          <a:p>
            <a:r>
              <a:rPr lang="en-US" dirty="0"/>
              <a:t>Please see our Webinars on our website: icarehealthplan.org / Providers / Provider Resources</a:t>
            </a:r>
          </a:p>
        </p:txBody>
      </p:sp>
      <p:sp>
        <p:nvSpPr>
          <p:cNvPr id="4" name="Slide Number Placeholder 3">
            <a:extLst>
              <a:ext uri="{FF2B5EF4-FFF2-40B4-BE49-F238E27FC236}">
                <a16:creationId xmlns:a16="http://schemas.microsoft.com/office/drawing/2014/main" id="{E94BF527-1C2D-43DC-9852-D192B0219912}"/>
              </a:ext>
            </a:extLst>
          </p:cNvPr>
          <p:cNvSpPr>
            <a:spLocks noGrp="1"/>
          </p:cNvSpPr>
          <p:nvPr>
            <p:ph type="sldNum" sz="quarter" idx="12"/>
          </p:nvPr>
        </p:nvSpPr>
        <p:spPr/>
        <p:txBody>
          <a:bodyPr/>
          <a:lstStyle/>
          <a:p>
            <a:fld id="{786D7D0F-3A27-45D3-AB4A-EEE967871401}" type="slidenum">
              <a:rPr lang="en-US" smtClean="0"/>
              <a:t>9</a:t>
            </a:fld>
            <a:endParaRPr lang="en-US" dirty="0"/>
          </a:p>
        </p:txBody>
      </p:sp>
    </p:spTree>
    <p:extLst>
      <p:ext uri="{BB962C8B-B14F-4D97-AF65-F5344CB8AC3E}">
        <p14:creationId xmlns:p14="http://schemas.microsoft.com/office/powerpoint/2010/main" val="3229688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10411</TotalTime>
  <Words>4319</Words>
  <Application>Microsoft Office PowerPoint</Application>
  <PresentationFormat>On-screen Show (4:3)</PresentationFormat>
  <Paragraphs>478</Paragraphs>
  <Slides>40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Lucida Grande</vt:lpstr>
      <vt:lpstr>Open Sans</vt:lpstr>
      <vt:lpstr>Roboto</vt:lpstr>
      <vt:lpstr>Times New Roman</vt:lpstr>
      <vt:lpstr>Adjacency</vt:lpstr>
      <vt:lpstr>PowerPoint Presentation</vt:lpstr>
      <vt:lpstr>Living Our Mission</vt:lpstr>
      <vt:lpstr>iCare Benefit Plans</vt:lpstr>
      <vt:lpstr>Member Eligibility</vt:lpstr>
      <vt:lpstr>Members Rights</vt:lpstr>
      <vt:lpstr>Member Grievance and Appeal Guide</vt:lpstr>
      <vt:lpstr>BadgerCare+/Medicaid Ombuds </vt:lpstr>
      <vt:lpstr>Cultural Competency</vt:lpstr>
      <vt:lpstr>Cultural Competency Provider Expectations</vt:lpstr>
      <vt:lpstr>iCare Member Demographics</vt:lpstr>
      <vt:lpstr>  Limited English Proficiency </vt:lpstr>
      <vt:lpstr>Language Trends in Wisconsin</vt:lpstr>
      <vt:lpstr>Provider Support: Individual language data</vt:lpstr>
      <vt:lpstr>Provider Support: Translated patient education </vt:lpstr>
      <vt:lpstr>Provider Support: Translated patient education </vt:lpstr>
      <vt:lpstr>Provider Support: Requesting an Interpreter/Translator from iCare</vt:lpstr>
      <vt:lpstr>Major Health Care Systems in the iCare Provider Network</vt:lpstr>
      <vt:lpstr>Clinical Practice Guidelines Excerpt (CPG) </vt:lpstr>
      <vt:lpstr>Clinical Practice Guidelines Excerpt (CPG)</vt:lpstr>
      <vt:lpstr>Statements of Deficiency &amp; Background Checks Pertains to all Division of Quality Assurance Regulated Providers such as: AFH, Home Health Agencies, Skilled Nursing Facilities, etc</vt:lpstr>
      <vt:lpstr>Caregiver Background Checks</vt:lpstr>
      <vt:lpstr>5 Star Measure – CMS</vt:lpstr>
      <vt:lpstr>5 Star Measure (Continued)</vt:lpstr>
      <vt:lpstr>5 Star Measure (Continued)</vt:lpstr>
      <vt:lpstr>Pay 4 Performance - DHS</vt:lpstr>
      <vt:lpstr>Member Incidents Pertinent to provider specialties such as: LTC, AHF, CBRF, RCAC and SNF</vt:lpstr>
      <vt:lpstr>Member Incidents (Continued)</vt:lpstr>
      <vt:lpstr>Restrictive Measures</vt:lpstr>
      <vt:lpstr>Restrictive Measures (Continued)</vt:lpstr>
      <vt:lpstr>Cooperation with Investigations</vt:lpstr>
      <vt:lpstr>iCare’s Interdisciplinary Teams</vt:lpstr>
      <vt:lpstr>Authorization of Services Prior Authorization (PA)</vt:lpstr>
      <vt:lpstr>Authorization of Services (Continued) Service Request (SR)</vt:lpstr>
      <vt:lpstr>Claims Processing</vt:lpstr>
      <vt:lpstr>Claims Processing, Cont’d</vt:lpstr>
      <vt:lpstr>Claims Processing, Cont’d</vt:lpstr>
      <vt:lpstr>Claims Processing, Cont’d</vt:lpstr>
      <vt:lpstr>Sharing of Information under Federal and State Privacy Laws</vt:lpstr>
      <vt:lpstr>Sharing of Information under Federal and State Privacy Laws (Continued)</vt:lpstr>
      <vt:lpstr>Sharing of Health Care Information under Federal and State Privacy Laws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Swanson</dc:creator>
  <cp:lastModifiedBy>Michelle Minogue</cp:lastModifiedBy>
  <cp:revision>246</cp:revision>
  <cp:lastPrinted>2018-03-01T14:47:35Z</cp:lastPrinted>
  <dcterms:created xsi:type="dcterms:W3CDTF">2015-08-28T14:15:46Z</dcterms:created>
  <dcterms:modified xsi:type="dcterms:W3CDTF">2024-09-20T14:33:18Z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9510e8b7-6cf3-4315-89a6-733e73e236c4</vt:lpwstr>
  </property>
  <property fmtid="{D5CDD505-2E9C-101B-9397-08002B2CF9AE}" pid="3" name="MSIP_Label_e2b6c078-73cb-4371-8a5b-e9fc18accbf8_Enabled">
    <vt:lpwstr>true</vt:lpwstr>
  </property>
  <property fmtid="{D5CDD505-2E9C-101B-9397-08002B2CF9AE}" pid="4" name="MSIP_Label_e2b6c078-73cb-4371-8a5b-e9fc18accbf8_SetDate">
    <vt:lpwstr>2023-03-07T20:56:15Z</vt:lpwstr>
  </property>
  <property fmtid="{D5CDD505-2E9C-101B-9397-08002B2CF9AE}" pid="5" name="MSIP_Label_e2b6c078-73cb-4371-8a5b-e9fc18accbf8_Method">
    <vt:lpwstr>Standard</vt:lpwstr>
  </property>
  <property fmtid="{D5CDD505-2E9C-101B-9397-08002B2CF9AE}" pid="6" name="MSIP_Label_e2b6c078-73cb-4371-8a5b-e9fc18accbf8_Name">
    <vt:lpwstr>INTERNAL</vt:lpwstr>
  </property>
  <property fmtid="{D5CDD505-2E9C-101B-9397-08002B2CF9AE}" pid="7" name="MSIP_Label_e2b6c078-73cb-4371-8a5b-e9fc18accbf8_SiteId">
    <vt:lpwstr>56c62bbe-8598-4b85-9e51-1ca753fa50f2</vt:lpwstr>
  </property>
  <property fmtid="{D5CDD505-2E9C-101B-9397-08002B2CF9AE}" pid="8" name="MSIP_Label_e2b6c078-73cb-4371-8a5b-e9fc18accbf8_ActionId">
    <vt:lpwstr>0183437a-584d-4d34-9308-8fa55b61a9f8</vt:lpwstr>
  </property>
  <property fmtid="{D5CDD505-2E9C-101B-9397-08002B2CF9AE}" pid="9" name="MSIP_Label_e2b6c078-73cb-4371-8a5b-e9fc18accbf8_ContentBits">
    <vt:lpwstr>0</vt:lpwstr>
  </property>
  <property fmtid="{D5CDD505-2E9C-101B-9397-08002B2CF9AE}" pid="10" name="ScannedBy">
    <vt:lpwstr>TCS-ContentScanned</vt:lpwstr>
  </property>
  <property fmtid="{D5CDD505-2E9C-101B-9397-08002B2CF9AE}" pid="11" name="HumanaClassification">
    <vt:lpwstr>I</vt:lpwstr>
  </property>
</Properties>
</file>